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</p:sldMasterIdLst>
  <p:notesMasterIdLst>
    <p:notesMasterId r:id="rId11"/>
  </p:notesMasterIdLst>
  <p:sldIdLst>
    <p:sldId id="276" r:id="rId3"/>
    <p:sldId id="283" r:id="rId4"/>
    <p:sldId id="285" r:id="rId5"/>
    <p:sldId id="289" r:id="rId6"/>
    <p:sldId id="287" r:id="rId7"/>
    <p:sldId id="288" r:id="rId8"/>
    <p:sldId id="279" r:id="rId9"/>
    <p:sldId id="286" r:id="rId10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4867"/>
    <a:srgbClr val="FFFFFF"/>
    <a:srgbClr val="91C9E4"/>
    <a:srgbClr val="FDBA13"/>
    <a:srgbClr val="204665"/>
    <a:srgbClr val="204667"/>
    <a:srgbClr val="E8E8E8"/>
    <a:srgbClr val="E0E0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91404" autoAdjust="0"/>
  </p:normalViewPr>
  <p:slideViewPr>
    <p:cSldViewPr>
      <p:cViewPr varScale="1">
        <p:scale>
          <a:sx n="101" d="100"/>
          <a:sy n="101" d="100"/>
        </p:scale>
        <p:origin x="966" y="108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997127\Downloads\Form%20types%20by%20time.csv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997127\Downloads\Form%20types%20by%20time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1"/>
          <c:order val="0"/>
          <c:tx>
            <c:strRef>
              <c:f>'Form types by time'!$H$22</c:f>
              <c:strCache>
                <c:ptCount val="1"/>
                <c:pt idx="0">
                  <c:v>Incident Form</c:v>
                </c:pt>
              </c:strCache>
            </c:strRef>
          </c:tx>
          <c:spPr>
            <a:ln w="28575" cap="rnd">
              <a:solidFill>
                <a:srgbClr val="C0000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C00000"/>
              </a:solidFill>
              <a:ln w="9525">
                <a:solidFill>
                  <a:srgbClr val="FF0000"/>
                </a:solidFill>
              </a:ln>
              <a:effectLst/>
            </c:spPr>
          </c:marker>
          <c:cat>
            <c:numRef>
              <c:f>'Form types by time'!$F$23:$F$30</c:f>
              <c:numCache>
                <c:formatCode>General</c:formatCode>
                <c:ptCount val="8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2023</c:v>
                </c:pt>
                <c:pt idx="6">
                  <c:v>2024</c:v>
                </c:pt>
                <c:pt idx="7">
                  <c:v>2025</c:v>
                </c:pt>
              </c:numCache>
            </c:numRef>
          </c:cat>
          <c:val>
            <c:numRef>
              <c:f>'Form types by time'!$H$23:$H$30</c:f>
              <c:numCache>
                <c:formatCode>General</c:formatCode>
                <c:ptCount val="8"/>
                <c:pt idx="2">
                  <c:v>1</c:v>
                </c:pt>
                <c:pt idx="3">
                  <c:v>2</c:v>
                </c:pt>
                <c:pt idx="4">
                  <c:v>8</c:v>
                </c:pt>
                <c:pt idx="5">
                  <c:v>9</c:v>
                </c:pt>
                <c:pt idx="6">
                  <c:v>11</c:v>
                </c:pt>
                <c:pt idx="7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2A4-40F1-B6E8-4325C441305C}"/>
            </c:ext>
          </c:extLst>
        </c:ser>
        <c:ser>
          <c:idx val="2"/>
          <c:order val="1"/>
          <c:tx>
            <c:strRef>
              <c:f>'Form types by time'!$I$22</c:f>
              <c:strCache>
                <c:ptCount val="1"/>
                <c:pt idx="0">
                  <c:v>Permit to Work</c:v>
                </c:pt>
              </c:strCache>
            </c:strRef>
          </c:tx>
          <c:spPr>
            <a:ln w="28575" cap="rnd">
              <a:solidFill>
                <a:schemeClr val="accent2">
                  <a:lumMod val="50000"/>
                </a:schemeClr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>
                  <a:lumMod val="50000"/>
                </a:schemeClr>
              </a:solidFill>
              <a:ln w="9525">
                <a:solidFill>
                  <a:schemeClr val="accent2">
                    <a:lumMod val="50000"/>
                  </a:schemeClr>
                </a:solidFill>
              </a:ln>
              <a:effectLst/>
            </c:spPr>
          </c:marker>
          <c:cat>
            <c:numRef>
              <c:f>'Form types by time'!$F$23:$F$30</c:f>
              <c:numCache>
                <c:formatCode>General</c:formatCode>
                <c:ptCount val="8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2023</c:v>
                </c:pt>
                <c:pt idx="6">
                  <c:v>2024</c:v>
                </c:pt>
                <c:pt idx="7">
                  <c:v>2025</c:v>
                </c:pt>
              </c:numCache>
            </c:numRef>
          </c:cat>
          <c:val>
            <c:numRef>
              <c:f>'Form types by time'!$I$23:$I$30</c:f>
              <c:numCache>
                <c:formatCode>General</c:formatCode>
                <c:ptCount val="8"/>
                <c:pt idx="0">
                  <c:v>1</c:v>
                </c:pt>
                <c:pt idx="1">
                  <c:v>4</c:v>
                </c:pt>
                <c:pt idx="2">
                  <c:v>3</c:v>
                </c:pt>
                <c:pt idx="3">
                  <c:v>5</c:v>
                </c:pt>
                <c:pt idx="4">
                  <c:v>13</c:v>
                </c:pt>
                <c:pt idx="5">
                  <c:v>22</c:v>
                </c:pt>
                <c:pt idx="6">
                  <c:v>28</c:v>
                </c:pt>
                <c:pt idx="7">
                  <c:v>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2A4-40F1-B6E8-4325C441305C}"/>
            </c:ext>
          </c:extLst>
        </c:ser>
        <c:ser>
          <c:idx val="3"/>
          <c:order val="2"/>
          <c:tx>
            <c:strRef>
              <c:f>'Form types by time'!$J$22</c:f>
              <c:strCache>
                <c:ptCount val="1"/>
                <c:pt idx="0">
                  <c:v>Quality Forms</c:v>
                </c:pt>
              </c:strCache>
            </c:strRef>
          </c:tx>
          <c:spPr>
            <a:ln w="28575" cap="rnd">
              <a:solidFill>
                <a:srgbClr val="0070C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70C0"/>
              </a:solidFill>
              <a:ln w="9525">
                <a:solidFill>
                  <a:srgbClr val="0070C0"/>
                </a:solidFill>
              </a:ln>
              <a:effectLst/>
            </c:spPr>
          </c:marker>
          <c:cat>
            <c:numRef>
              <c:f>'Form types by time'!$F$23:$F$30</c:f>
              <c:numCache>
                <c:formatCode>General</c:formatCode>
                <c:ptCount val="8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2023</c:v>
                </c:pt>
                <c:pt idx="6">
                  <c:v>2024</c:v>
                </c:pt>
                <c:pt idx="7">
                  <c:v>2025</c:v>
                </c:pt>
              </c:numCache>
            </c:numRef>
          </c:cat>
          <c:val>
            <c:numRef>
              <c:f>'Form types by time'!$J$23:$J$30</c:f>
              <c:numCache>
                <c:formatCode>General</c:formatCode>
                <c:ptCount val="8"/>
                <c:pt idx="0">
                  <c:v>2</c:v>
                </c:pt>
                <c:pt idx="1">
                  <c:v>4</c:v>
                </c:pt>
                <c:pt idx="2">
                  <c:v>12</c:v>
                </c:pt>
                <c:pt idx="3">
                  <c:v>10</c:v>
                </c:pt>
                <c:pt idx="4">
                  <c:v>21</c:v>
                </c:pt>
                <c:pt idx="5">
                  <c:v>29</c:v>
                </c:pt>
                <c:pt idx="6">
                  <c:v>38</c:v>
                </c:pt>
                <c:pt idx="7">
                  <c:v>17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92A4-40F1-B6E8-4325C441305C}"/>
            </c:ext>
          </c:extLst>
        </c:ser>
        <c:ser>
          <c:idx val="4"/>
          <c:order val="3"/>
          <c:tx>
            <c:strRef>
              <c:f>'Form types by time'!$K$22</c:f>
              <c:strCache>
                <c:ptCount val="1"/>
                <c:pt idx="0">
                  <c:v>Safety Form</c:v>
                </c:pt>
              </c:strCache>
            </c:strRef>
          </c:tx>
          <c:spPr>
            <a:ln w="28575" cap="rnd">
              <a:solidFill>
                <a:srgbClr val="00B050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0B050"/>
              </a:solidFill>
              <a:ln w="9525">
                <a:solidFill>
                  <a:srgbClr val="00B050"/>
                </a:solidFill>
              </a:ln>
              <a:effectLst/>
            </c:spPr>
          </c:marker>
          <c:cat>
            <c:numRef>
              <c:f>'Form types by time'!$F$23:$F$30</c:f>
              <c:numCache>
                <c:formatCode>General</c:formatCode>
                <c:ptCount val="8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2023</c:v>
                </c:pt>
                <c:pt idx="6">
                  <c:v>2024</c:v>
                </c:pt>
                <c:pt idx="7">
                  <c:v>2025</c:v>
                </c:pt>
              </c:numCache>
            </c:numRef>
          </c:cat>
          <c:val>
            <c:numRef>
              <c:f>'Form types by time'!$K$23:$K$30</c:f>
              <c:numCache>
                <c:formatCode>General</c:formatCode>
                <c:ptCount val="8"/>
                <c:pt idx="2">
                  <c:v>2</c:v>
                </c:pt>
                <c:pt idx="3">
                  <c:v>5</c:v>
                </c:pt>
                <c:pt idx="4">
                  <c:v>13</c:v>
                </c:pt>
                <c:pt idx="5">
                  <c:v>13</c:v>
                </c:pt>
                <c:pt idx="6">
                  <c:v>19</c:v>
                </c:pt>
                <c:pt idx="7">
                  <c:v>10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92A4-40F1-B6E8-4325C441305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812575455"/>
        <c:axId val="2018896031"/>
      </c:lineChart>
      <c:catAx>
        <c:axId val="18125754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18896031"/>
        <c:crosses val="autoZero"/>
        <c:auto val="1"/>
        <c:lblAlgn val="ctr"/>
        <c:lblOffset val="100"/>
        <c:noMultiLvlLbl val="0"/>
      </c:catAx>
      <c:valAx>
        <c:axId val="2018896031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25754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Sheet1!$B$15</c:f>
              <c:strCache>
                <c:ptCount val="1"/>
                <c:pt idx="0">
                  <c:v>Quality Forms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C6D4-420F-8CF3-A9BD57B3D132}"/>
              </c:ext>
            </c:extLst>
          </c:dPt>
          <c:dPt>
            <c:idx val="5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C6D4-420F-8CF3-A9BD57B3D132}"/>
              </c:ext>
            </c:extLst>
          </c:dPt>
          <c:dLbls>
            <c:dLbl>
              <c:idx val="6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C6D4-420F-8CF3-A9BD57B3D13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Sheet1!$A$16:$A$23</c:f>
              <c:strCache>
                <c:ptCount val="8"/>
                <c:pt idx="0">
                  <c:v>Block</c:v>
                </c:pt>
                <c:pt idx="1">
                  <c:v>Entity</c:v>
                </c:pt>
                <c:pt idx="2">
                  <c:v>Hall</c:v>
                </c:pt>
                <c:pt idx="3">
                  <c:v>Island</c:v>
                </c:pt>
                <c:pt idx="4">
                  <c:v>Pharm</c:v>
                </c:pt>
                <c:pt idx="5">
                  <c:v>Project</c:v>
                </c:pt>
                <c:pt idx="6">
                  <c:v>Track</c:v>
                </c:pt>
                <c:pt idx="7">
                  <c:v>Zone</c:v>
                </c:pt>
              </c:strCache>
            </c:strRef>
          </c:cat>
          <c:val>
            <c:numRef>
              <c:f>Sheet1!$B$16:$B$23</c:f>
              <c:numCache>
                <c:formatCode>General</c:formatCode>
                <c:ptCount val="8"/>
                <c:pt idx="1">
                  <c:v>19</c:v>
                </c:pt>
                <c:pt idx="5">
                  <c:v>4</c:v>
                </c:pt>
                <c:pt idx="6">
                  <c:v>120</c:v>
                </c:pt>
                <c:pt idx="7">
                  <c:v>49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6D4-420F-8CF3-A9BD57B3D132}"/>
            </c:ext>
          </c:extLst>
        </c:ser>
        <c:ser>
          <c:idx val="1"/>
          <c:order val="1"/>
          <c:tx>
            <c:strRef>
              <c:f>Sheet1!$C$15</c:f>
              <c:strCache>
                <c:ptCount val="1"/>
                <c:pt idx="0">
                  <c:v>Permit to Work</c:v>
                </c:pt>
              </c:strCache>
            </c:strRef>
          </c:tx>
          <c:spPr>
            <a:solidFill>
              <a:schemeClr val="accent3">
                <a:lumMod val="5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C6D4-420F-8CF3-A9BD57B3D132}"/>
              </c:ext>
            </c:extLst>
          </c:dPt>
          <c:dPt>
            <c:idx val="1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C6D4-420F-8CF3-A9BD57B3D132}"/>
              </c:ext>
            </c:extLst>
          </c:dPt>
          <c:dPt>
            <c:idx val="2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C6D4-420F-8CF3-A9BD57B3D132}"/>
              </c:ext>
            </c:extLst>
          </c:dPt>
          <c:dPt>
            <c:idx val="3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C6D4-420F-8CF3-A9BD57B3D132}"/>
              </c:ext>
            </c:extLst>
          </c:dPt>
          <c:dPt>
            <c:idx val="4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C6D4-420F-8CF3-A9BD57B3D132}"/>
              </c:ext>
            </c:extLst>
          </c:dPt>
          <c:dLbls>
            <c:dLbl>
              <c:idx val="6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C6D4-420F-8CF3-A9BD57B3D132}"/>
                </c:ext>
              </c:extLst>
            </c:dLbl>
            <c:dLbl>
              <c:idx val="7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6D4-420F-8CF3-A9BD57B3D13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Sheet1!$A$16:$A$23</c:f>
              <c:strCache>
                <c:ptCount val="8"/>
                <c:pt idx="0">
                  <c:v>Block</c:v>
                </c:pt>
                <c:pt idx="1">
                  <c:v>Entity</c:v>
                </c:pt>
                <c:pt idx="2">
                  <c:v>Hall</c:v>
                </c:pt>
                <c:pt idx="3">
                  <c:v>Island</c:v>
                </c:pt>
                <c:pt idx="4">
                  <c:v>Pharm</c:v>
                </c:pt>
                <c:pt idx="5">
                  <c:v>Project</c:v>
                </c:pt>
                <c:pt idx="6">
                  <c:v>Track</c:v>
                </c:pt>
                <c:pt idx="7">
                  <c:v>Zone</c:v>
                </c:pt>
              </c:strCache>
            </c:strRef>
          </c:cat>
          <c:val>
            <c:numRef>
              <c:f>Sheet1!$C$16:$C$23</c:f>
              <c:numCache>
                <c:formatCode>General</c:formatCode>
                <c:ptCount val="8"/>
                <c:pt idx="0">
                  <c:v>5</c:v>
                </c:pt>
                <c:pt idx="1">
                  <c:v>14</c:v>
                </c:pt>
                <c:pt idx="2">
                  <c:v>20</c:v>
                </c:pt>
                <c:pt idx="3">
                  <c:v>5</c:v>
                </c:pt>
                <c:pt idx="4">
                  <c:v>33</c:v>
                </c:pt>
                <c:pt idx="6">
                  <c:v>47</c:v>
                </c:pt>
                <c:pt idx="7">
                  <c:v>382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6D4-420F-8CF3-A9BD57B3D132}"/>
            </c:ext>
          </c:extLst>
        </c:ser>
        <c:ser>
          <c:idx val="2"/>
          <c:order val="2"/>
          <c:tx>
            <c:strRef>
              <c:f>Sheet1!$D$15</c:f>
              <c:strCache>
                <c:ptCount val="1"/>
                <c:pt idx="0">
                  <c:v>Safety Form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chemeClr val="bg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C6D4-420F-8CF3-A9BD57B3D132}"/>
              </c:ext>
            </c:extLst>
          </c:dPt>
          <c:dLbls>
            <c:dLbl>
              <c:idx val="7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C6D4-420F-8CF3-A9BD57B3D13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Sheet1!$A$16:$A$23</c:f>
              <c:strCache>
                <c:ptCount val="8"/>
                <c:pt idx="0">
                  <c:v>Block</c:v>
                </c:pt>
                <c:pt idx="1">
                  <c:v>Entity</c:v>
                </c:pt>
                <c:pt idx="2">
                  <c:v>Hall</c:v>
                </c:pt>
                <c:pt idx="3">
                  <c:v>Island</c:v>
                </c:pt>
                <c:pt idx="4">
                  <c:v>Pharm</c:v>
                </c:pt>
                <c:pt idx="5">
                  <c:v>Project</c:v>
                </c:pt>
                <c:pt idx="6">
                  <c:v>Track</c:v>
                </c:pt>
                <c:pt idx="7">
                  <c:v>Zone</c:v>
                </c:pt>
              </c:strCache>
            </c:strRef>
          </c:cat>
          <c:val>
            <c:numRef>
              <c:f>Sheet1!$D$16:$D$23</c:f>
              <c:numCache>
                <c:formatCode>General</c:formatCode>
                <c:ptCount val="8"/>
                <c:pt idx="1">
                  <c:v>20</c:v>
                </c:pt>
                <c:pt idx="6">
                  <c:v>25</c:v>
                </c:pt>
                <c:pt idx="7">
                  <c:v>229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6D4-420F-8CF3-A9BD57B3D132}"/>
            </c:ext>
          </c:extLst>
        </c:ser>
        <c:ser>
          <c:idx val="3"/>
          <c:order val="3"/>
          <c:tx>
            <c:strRef>
              <c:f>Sheet1!$E$15</c:f>
              <c:strCache>
                <c:ptCount val="1"/>
                <c:pt idx="0">
                  <c:v>Incident Form</c:v>
                </c:pt>
              </c:strCache>
            </c:strRef>
          </c:tx>
          <c:spPr>
            <a:solidFill>
              <a:srgbClr val="C00000"/>
            </a:solidFill>
            <a:ln>
              <a:noFill/>
            </a:ln>
            <a:effectLst/>
          </c:spPr>
          <c:invertIfNegative val="0"/>
          <c:cat>
            <c:strRef>
              <c:f>Sheet1!$A$16:$A$23</c:f>
              <c:strCache>
                <c:ptCount val="8"/>
                <c:pt idx="0">
                  <c:v>Block</c:v>
                </c:pt>
                <c:pt idx="1">
                  <c:v>Entity</c:v>
                </c:pt>
                <c:pt idx="2">
                  <c:v>Hall</c:v>
                </c:pt>
                <c:pt idx="3">
                  <c:v>Island</c:v>
                </c:pt>
                <c:pt idx="4">
                  <c:v>Pharm</c:v>
                </c:pt>
                <c:pt idx="5">
                  <c:v>Project</c:v>
                </c:pt>
                <c:pt idx="6">
                  <c:v>Track</c:v>
                </c:pt>
                <c:pt idx="7">
                  <c:v>Zone</c:v>
                </c:pt>
              </c:strCache>
            </c:strRef>
          </c:cat>
          <c:val>
            <c:numRef>
              <c:f>Sheet1!$E$16:$E$23</c:f>
              <c:numCache>
                <c:formatCode>General</c:formatCode>
                <c:ptCount val="8"/>
                <c:pt idx="6">
                  <c:v>19</c:v>
                </c:pt>
                <c:pt idx="7">
                  <c:v>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6D4-420F-8CF3-A9BD57B3D1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2"/>
        <c:overlap val="-27"/>
        <c:axId val="2019860159"/>
        <c:axId val="1915248351"/>
      </c:barChart>
      <c:catAx>
        <c:axId val="20198601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5248351"/>
        <c:crosses val="autoZero"/>
        <c:auto val="1"/>
        <c:lblAlgn val="ctr"/>
        <c:lblOffset val="100"/>
        <c:noMultiLvlLbl val="0"/>
      </c:catAx>
      <c:valAx>
        <c:axId val="1915248351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01986015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3.1274000956415478E-2"/>
          <c:y val="5.3749174954840988E-2"/>
          <c:w val="0.60004972273612112"/>
          <c:h val="7.545580936638861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B488F7-1FAC-40D2-BB7E-BA3CE28D8950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2D21D1-52E2-420B-B491-CFF6D7BB79F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https://unsplash.com/photos/curtain-wall-building-under-white-sky-nHdTXaUSbM8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0373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2555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0654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656777-81AA-EC0D-E050-C5351BA21E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DB52F41-795E-0E04-000B-021661D241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280E93-6C8B-338C-9B25-CC499B66B8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81F32A-5507-D8EB-06A1-0E8B035014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3676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423D1F-196F-A944-271A-D5B81EF75A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8587B2D-F662-DA8E-A393-9E10DDA4F9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E0F4D08-B212-E918-3B1C-FC954E2B3A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7268FB-B809-3157-BE1C-5F434A7461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1332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C4D5ED-2A35-3CD3-A8B8-38CAA7BDEC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265F13-4608-C150-E8B2-1925F1C1AE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BB981ED-9F41-C71F-4DDC-0A16C7898B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8ADB11-CF59-91A7-2309-9FF3A58D7E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1117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2D21D1-52E2-420B-B491-CFF6D7BB79F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650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F885D1F-4164-4D4C-723F-CF7C6FE71A3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88825" cy="6858000"/>
          </a:xfrm>
        </p:spPr>
        <p:txBody>
          <a:bodyPr anchor="ctr"/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93119" y="3312632"/>
            <a:ext cx="5785469" cy="2194996"/>
          </a:xfrm>
        </p:spPr>
        <p:txBody>
          <a:bodyPr anchor="b">
            <a:noAutofit/>
          </a:bodyPr>
          <a:lstStyle>
            <a:lvl1pPr algn="l">
              <a:defRPr lang="en-US" sz="4800" b="0" kern="1200" smtClean="0">
                <a:solidFill>
                  <a:schemeClr val="tx1">
                    <a:lumMod val="95000"/>
                    <a:lumOff val="5000"/>
                  </a:schemeClr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93118" y="5688896"/>
            <a:ext cx="5760640" cy="764440"/>
          </a:xfrm>
        </p:spPr>
        <p:txBody>
          <a:bodyPr>
            <a:normAutofit/>
          </a:bodyPr>
          <a:lstStyle>
            <a:lvl1pPr marL="0" indent="0" algn="l">
              <a:buNone/>
              <a:defRPr lang="en-US" sz="2400" kern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09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8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8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7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41541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ull bla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67C007B6-471C-30F3-4DA5-D802620F9C7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6858000"/>
          </a:xfrm>
          <a:custGeom>
            <a:avLst/>
            <a:gdLst>
              <a:gd name="connsiteX0" fmla="*/ 0 w 12188825"/>
              <a:gd name="connsiteY0" fmla="*/ 0 h 6858000"/>
              <a:gd name="connsiteX1" fmla="*/ 12188825 w 12188825"/>
              <a:gd name="connsiteY1" fmla="*/ 0 h 6858000"/>
              <a:gd name="connsiteX2" fmla="*/ 12188825 w 12188825"/>
              <a:gd name="connsiteY2" fmla="*/ 6858000 h 6858000"/>
              <a:gd name="connsiteX3" fmla="*/ 0 w 1218882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88825" h="6858000">
                <a:moveTo>
                  <a:pt x="0" y="0"/>
                </a:moveTo>
                <a:lnTo>
                  <a:pt x="12188825" y="0"/>
                </a:lnTo>
                <a:lnTo>
                  <a:pt x="12188825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5680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7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FEA59D8-3128-9D20-8D26-F0B81C3C13F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866051" y="1268759"/>
            <a:ext cx="4032448" cy="3463878"/>
          </a:xfrm>
          <a:custGeom>
            <a:avLst/>
            <a:gdLst>
              <a:gd name="connsiteX0" fmla="*/ 0 w 4464496"/>
              <a:gd name="connsiteY0" fmla="*/ 0 h 3463878"/>
              <a:gd name="connsiteX1" fmla="*/ 4464496 w 4464496"/>
              <a:gd name="connsiteY1" fmla="*/ 0 h 3463878"/>
              <a:gd name="connsiteX2" fmla="*/ 4464496 w 4464496"/>
              <a:gd name="connsiteY2" fmla="*/ 3463878 h 3463878"/>
              <a:gd name="connsiteX3" fmla="*/ 0 w 4464496"/>
              <a:gd name="connsiteY3" fmla="*/ 3463878 h 3463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64496" h="3463878">
                <a:moveTo>
                  <a:pt x="0" y="0"/>
                </a:moveTo>
                <a:lnTo>
                  <a:pt x="4464496" y="0"/>
                </a:lnTo>
                <a:lnTo>
                  <a:pt x="4464496" y="3463878"/>
                </a:lnTo>
                <a:lnTo>
                  <a:pt x="0" y="346387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181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EB67E1A-5130-38A7-11F5-CCB3737985B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21804" y="1747779"/>
            <a:ext cx="3576769" cy="2040293"/>
          </a:xfrm>
          <a:custGeom>
            <a:avLst/>
            <a:gdLst>
              <a:gd name="connsiteX0" fmla="*/ 0 w 3576769"/>
              <a:gd name="connsiteY0" fmla="*/ 0 h 2040293"/>
              <a:gd name="connsiteX1" fmla="*/ 3576769 w 3576769"/>
              <a:gd name="connsiteY1" fmla="*/ 0 h 2040293"/>
              <a:gd name="connsiteX2" fmla="*/ 3576769 w 3576769"/>
              <a:gd name="connsiteY2" fmla="*/ 2040293 h 2040293"/>
              <a:gd name="connsiteX3" fmla="*/ 0 w 3576769"/>
              <a:gd name="connsiteY3" fmla="*/ 2040293 h 2040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6769" h="2040293">
                <a:moveTo>
                  <a:pt x="0" y="0"/>
                </a:moveTo>
                <a:lnTo>
                  <a:pt x="3576769" y="0"/>
                </a:lnTo>
                <a:lnTo>
                  <a:pt x="3576769" y="2040293"/>
                </a:lnTo>
                <a:lnTo>
                  <a:pt x="0" y="2040293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6DBE9A1-AEED-13DB-DC00-6ABFA0D56A2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312210" y="3801475"/>
            <a:ext cx="3576769" cy="2040293"/>
          </a:xfrm>
          <a:custGeom>
            <a:avLst/>
            <a:gdLst>
              <a:gd name="connsiteX0" fmla="*/ 0 w 3576769"/>
              <a:gd name="connsiteY0" fmla="*/ 0 h 2040293"/>
              <a:gd name="connsiteX1" fmla="*/ 3576769 w 3576769"/>
              <a:gd name="connsiteY1" fmla="*/ 0 h 2040293"/>
              <a:gd name="connsiteX2" fmla="*/ 3576769 w 3576769"/>
              <a:gd name="connsiteY2" fmla="*/ 2040293 h 2040293"/>
              <a:gd name="connsiteX3" fmla="*/ 0 w 3576769"/>
              <a:gd name="connsiteY3" fmla="*/ 2040293 h 2040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6769" h="2040293">
                <a:moveTo>
                  <a:pt x="0" y="0"/>
                </a:moveTo>
                <a:lnTo>
                  <a:pt x="3576769" y="0"/>
                </a:lnTo>
                <a:lnTo>
                  <a:pt x="3576769" y="2040293"/>
                </a:lnTo>
                <a:lnTo>
                  <a:pt x="0" y="2040293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611B064-9E6E-86F7-1E6E-2C5DB8418CE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02615" y="1747779"/>
            <a:ext cx="3576769" cy="2040293"/>
          </a:xfrm>
          <a:custGeom>
            <a:avLst/>
            <a:gdLst>
              <a:gd name="connsiteX0" fmla="*/ 0 w 3576769"/>
              <a:gd name="connsiteY0" fmla="*/ 0 h 2040293"/>
              <a:gd name="connsiteX1" fmla="*/ 3576769 w 3576769"/>
              <a:gd name="connsiteY1" fmla="*/ 0 h 2040293"/>
              <a:gd name="connsiteX2" fmla="*/ 3576769 w 3576769"/>
              <a:gd name="connsiteY2" fmla="*/ 2040293 h 2040293"/>
              <a:gd name="connsiteX3" fmla="*/ 0 w 3576769"/>
              <a:gd name="connsiteY3" fmla="*/ 2040293 h 2040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6769" h="2040293">
                <a:moveTo>
                  <a:pt x="0" y="0"/>
                </a:moveTo>
                <a:lnTo>
                  <a:pt x="3576769" y="0"/>
                </a:lnTo>
                <a:lnTo>
                  <a:pt x="3576769" y="2040293"/>
                </a:lnTo>
                <a:lnTo>
                  <a:pt x="0" y="2040293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499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465A04A-6555-212C-A90C-73BC29904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49570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0652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Portfoli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465A04A-6555-212C-A90C-73BC29904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A209B20F-F9A8-B7FA-6347-1309FDDAB97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168364" y="1484784"/>
            <a:ext cx="3672408" cy="1872208"/>
          </a:xfrm>
          <a:custGeom>
            <a:avLst/>
            <a:gdLst>
              <a:gd name="connsiteX0" fmla="*/ 0 w 3672408"/>
              <a:gd name="connsiteY0" fmla="*/ 0 h 1872208"/>
              <a:gd name="connsiteX1" fmla="*/ 3672408 w 3672408"/>
              <a:gd name="connsiteY1" fmla="*/ 0 h 1872208"/>
              <a:gd name="connsiteX2" fmla="*/ 3672408 w 3672408"/>
              <a:gd name="connsiteY2" fmla="*/ 1872208 h 1872208"/>
              <a:gd name="connsiteX3" fmla="*/ 0 w 3672408"/>
              <a:gd name="connsiteY3" fmla="*/ 1872208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72408" h="1872208">
                <a:moveTo>
                  <a:pt x="0" y="0"/>
                </a:moveTo>
                <a:lnTo>
                  <a:pt x="3672408" y="0"/>
                </a:lnTo>
                <a:lnTo>
                  <a:pt x="3672408" y="1872208"/>
                </a:lnTo>
                <a:lnTo>
                  <a:pt x="0" y="187220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BC108A3-E36B-0484-79A6-CA5788EC7C7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55826" y="1484784"/>
            <a:ext cx="3423558" cy="4248472"/>
          </a:xfrm>
          <a:custGeom>
            <a:avLst/>
            <a:gdLst>
              <a:gd name="connsiteX0" fmla="*/ 0 w 3423558"/>
              <a:gd name="connsiteY0" fmla="*/ 0 h 4248472"/>
              <a:gd name="connsiteX1" fmla="*/ 3423558 w 3423558"/>
              <a:gd name="connsiteY1" fmla="*/ 0 h 4248472"/>
              <a:gd name="connsiteX2" fmla="*/ 3423558 w 3423558"/>
              <a:gd name="connsiteY2" fmla="*/ 4248472 h 4248472"/>
              <a:gd name="connsiteX3" fmla="*/ 0 w 3423558"/>
              <a:gd name="connsiteY3" fmla="*/ 4248472 h 4248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3558" h="4248472">
                <a:moveTo>
                  <a:pt x="0" y="0"/>
                </a:moveTo>
                <a:lnTo>
                  <a:pt x="3423558" y="0"/>
                </a:lnTo>
                <a:lnTo>
                  <a:pt x="3423558" y="4248472"/>
                </a:lnTo>
                <a:lnTo>
                  <a:pt x="0" y="4248472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FDED1A26-EADB-F4E0-D69A-37102239A8F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752540" y="3645024"/>
            <a:ext cx="2088232" cy="2088232"/>
          </a:xfrm>
          <a:custGeom>
            <a:avLst/>
            <a:gdLst>
              <a:gd name="connsiteX0" fmla="*/ 0 w 2088232"/>
              <a:gd name="connsiteY0" fmla="*/ 0 h 2088232"/>
              <a:gd name="connsiteX1" fmla="*/ 2088232 w 2088232"/>
              <a:gd name="connsiteY1" fmla="*/ 0 h 2088232"/>
              <a:gd name="connsiteX2" fmla="*/ 2088232 w 2088232"/>
              <a:gd name="connsiteY2" fmla="*/ 2088232 h 2088232"/>
              <a:gd name="connsiteX3" fmla="*/ 0 w 2088232"/>
              <a:gd name="connsiteY3" fmla="*/ 2088232 h 2088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8232" h="2088232">
                <a:moveTo>
                  <a:pt x="0" y="0"/>
                </a:moveTo>
                <a:lnTo>
                  <a:pt x="2088232" y="0"/>
                </a:lnTo>
                <a:lnTo>
                  <a:pt x="2088232" y="2088232"/>
                </a:lnTo>
                <a:lnTo>
                  <a:pt x="0" y="2088232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249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Portfolio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404F2-BE9A-4460-8815-8F645183555F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465A04A-6555-212C-A90C-73BC29904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026AFB2-A7C7-625D-99F4-808D87C1325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6854" y="1484784"/>
            <a:ext cx="5349922" cy="1872208"/>
          </a:xfrm>
          <a:custGeom>
            <a:avLst/>
            <a:gdLst>
              <a:gd name="connsiteX0" fmla="*/ 0 w 3672408"/>
              <a:gd name="connsiteY0" fmla="*/ 0 h 1872208"/>
              <a:gd name="connsiteX1" fmla="*/ 3672408 w 3672408"/>
              <a:gd name="connsiteY1" fmla="*/ 0 h 1872208"/>
              <a:gd name="connsiteX2" fmla="*/ 3672408 w 3672408"/>
              <a:gd name="connsiteY2" fmla="*/ 1872208 h 1872208"/>
              <a:gd name="connsiteX3" fmla="*/ 0 w 3672408"/>
              <a:gd name="connsiteY3" fmla="*/ 1872208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72408" h="1872208">
                <a:moveTo>
                  <a:pt x="0" y="0"/>
                </a:moveTo>
                <a:lnTo>
                  <a:pt x="3672408" y="0"/>
                </a:lnTo>
                <a:lnTo>
                  <a:pt x="3672408" y="1872208"/>
                </a:lnTo>
                <a:lnTo>
                  <a:pt x="0" y="1872208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C68E166-D012-6A24-2B70-AF14AF5DBE4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78114" y="1484784"/>
            <a:ext cx="5301270" cy="4248472"/>
          </a:xfrm>
          <a:custGeom>
            <a:avLst/>
            <a:gdLst>
              <a:gd name="connsiteX0" fmla="*/ 0 w 3423558"/>
              <a:gd name="connsiteY0" fmla="*/ 0 h 4248472"/>
              <a:gd name="connsiteX1" fmla="*/ 3423558 w 3423558"/>
              <a:gd name="connsiteY1" fmla="*/ 0 h 4248472"/>
              <a:gd name="connsiteX2" fmla="*/ 3423558 w 3423558"/>
              <a:gd name="connsiteY2" fmla="*/ 4248472 h 4248472"/>
              <a:gd name="connsiteX3" fmla="*/ 0 w 3423558"/>
              <a:gd name="connsiteY3" fmla="*/ 4248472 h 4248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3558" h="4248472">
                <a:moveTo>
                  <a:pt x="0" y="0"/>
                </a:moveTo>
                <a:lnTo>
                  <a:pt x="3423558" y="0"/>
                </a:lnTo>
                <a:lnTo>
                  <a:pt x="3423558" y="4248472"/>
                </a:lnTo>
                <a:lnTo>
                  <a:pt x="0" y="4248472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F0B2877-E238-602F-8020-C3248D514B0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48544" y="3645024"/>
            <a:ext cx="2088232" cy="2088232"/>
          </a:xfrm>
          <a:custGeom>
            <a:avLst/>
            <a:gdLst>
              <a:gd name="connsiteX0" fmla="*/ 0 w 2088232"/>
              <a:gd name="connsiteY0" fmla="*/ 0 h 2088232"/>
              <a:gd name="connsiteX1" fmla="*/ 2088232 w 2088232"/>
              <a:gd name="connsiteY1" fmla="*/ 0 h 2088232"/>
              <a:gd name="connsiteX2" fmla="*/ 2088232 w 2088232"/>
              <a:gd name="connsiteY2" fmla="*/ 2088232 h 2088232"/>
              <a:gd name="connsiteX3" fmla="*/ 0 w 2088232"/>
              <a:gd name="connsiteY3" fmla="*/ 2088232 h 2088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8232" h="2088232">
                <a:moveTo>
                  <a:pt x="0" y="0"/>
                </a:moveTo>
                <a:lnTo>
                  <a:pt x="2088232" y="0"/>
                </a:lnTo>
                <a:lnTo>
                  <a:pt x="2088232" y="2088232"/>
                </a:lnTo>
                <a:lnTo>
                  <a:pt x="0" y="2088232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A2F6F3C-DB1E-06CA-D188-2A8D545F35C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86854" y="3645024"/>
            <a:ext cx="2866030" cy="2088232"/>
          </a:xfrm>
          <a:custGeom>
            <a:avLst/>
            <a:gdLst>
              <a:gd name="connsiteX0" fmla="*/ 0 w 2088232"/>
              <a:gd name="connsiteY0" fmla="*/ 0 h 2088232"/>
              <a:gd name="connsiteX1" fmla="*/ 2088232 w 2088232"/>
              <a:gd name="connsiteY1" fmla="*/ 0 h 2088232"/>
              <a:gd name="connsiteX2" fmla="*/ 2088232 w 2088232"/>
              <a:gd name="connsiteY2" fmla="*/ 2088232 h 2088232"/>
              <a:gd name="connsiteX3" fmla="*/ 0 w 2088232"/>
              <a:gd name="connsiteY3" fmla="*/ 2088232 h 2088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88232" h="2088232">
                <a:moveTo>
                  <a:pt x="0" y="0"/>
                </a:moveTo>
                <a:lnTo>
                  <a:pt x="2088232" y="0"/>
                </a:lnTo>
                <a:lnTo>
                  <a:pt x="2088232" y="2088232"/>
                </a:lnTo>
                <a:lnTo>
                  <a:pt x="0" y="2088232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561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6EBDE0BC-E890-D55A-6559-4D99AA923BE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1803" y="1124744"/>
            <a:ext cx="3024336" cy="3024336"/>
          </a:xfrm>
          <a:custGeom>
            <a:avLst/>
            <a:gdLst>
              <a:gd name="connsiteX0" fmla="*/ 0 w 3024336"/>
              <a:gd name="connsiteY0" fmla="*/ 0 h 3024336"/>
              <a:gd name="connsiteX1" fmla="*/ 3024336 w 3024336"/>
              <a:gd name="connsiteY1" fmla="*/ 0 h 3024336"/>
              <a:gd name="connsiteX2" fmla="*/ 3024336 w 3024336"/>
              <a:gd name="connsiteY2" fmla="*/ 3024336 h 3024336"/>
              <a:gd name="connsiteX3" fmla="*/ 0 w 3024336"/>
              <a:gd name="connsiteY3" fmla="*/ 3024336 h 30243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4336" h="3024336">
                <a:moveTo>
                  <a:pt x="0" y="0"/>
                </a:moveTo>
                <a:lnTo>
                  <a:pt x="3024336" y="0"/>
                </a:lnTo>
                <a:lnTo>
                  <a:pt x="3024336" y="3024336"/>
                </a:lnTo>
                <a:lnTo>
                  <a:pt x="0" y="302433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A1C5150-7AD9-257B-E821-C71127585C6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47446" y="1556791"/>
            <a:ext cx="1942055" cy="2304256"/>
          </a:xfrm>
          <a:custGeom>
            <a:avLst/>
            <a:gdLst>
              <a:gd name="connsiteX0" fmla="*/ 0 w 1942055"/>
              <a:gd name="connsiteY0" fmla="*/ 0 h 2304256"/>
              <a:gd name="connsiteX1" fmla="*/ 1942055 w 1942055"/>
              <a:gd name="connsiteY1" fmla="*/ 0 h 2304256"/>
              <a:gd name="connsiteX2" fmla="*/ 1942055 w 1942055"/>
              <a:gd name="connsiteY2" fmla="*/ 2304256 h 2304256"/>
              <a:gd name="connsiteX3" fmla="*/ 0 w 1942055"/>
              <a:gd name="connsiteY3" fmla="*/ 2304256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42055" h="2304256">
                <a:moveTo>
                  <a:pt x="0" y="0"/>
                </a:moveTo>
                <a:lnTo>
                  <a:pt x="1942055" y="0"/>
                </a:lnTo>
                <a:lnTo>
                  <a:pt x="1942055" y="2304256"/>
                </a:lnTo>
                <a:lnTo>
                  <a:pt x="0" y="230425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C2B2BA8-E100-232F-2ACF-8AC319D2F1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162051" y="1556791"/>
            <a:ext cx="1942055" cy="2304256"/>
          </a:xfrm>
          <a:custGeom>
            <a:avLst/>
            <a:gdLst>
              <a:gd name="connsiteX0" fmla="*/ 0 w 1942055"/>
              <a:gd name="connsiteY0" fmla="*/ 0 h 2304256"/>
              <a:gd name="connsiteX1" fmla="*/ 1942055 w 1942055"/>
              <a:gd name="connsiteY1" fmla="*/ 0 h 2304256"/>
              <a:gd name="connsiteX2" fmla="*/ 1942055 w 1942055"/>
              <a:gd name="connsiteY2" fmla="*/ 2304256 h 2304256"/>
              <a:gd name="connsiteX3" fmla="*/ 0 w 1942055"/>
              <a:gd name="connsiteY3" fmla="*/ 2304256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42055" h="2304256">
                <a:moveTo>
                  <a:pt x="0" y="0"/>
                </a:moveTo>
                <a:lnTo>
                  <a:pt x="1942055" y="0"/>
                </a:lnTo>
                <a:lnTo>
                  <a:pt x="1942055" y="2304256"/>
                </a:lnTo>
                <a:lnTo>
                  <a:pt x="0" y="230425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748F058-0C06-C8BD-AE9E-017B634883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76655" y="1556791"/>
            <a:ext cx="1942055" cy="2304256"/>
          </a:xfrm>
          <a:custGeom>
            <a:avLst/>
            <a:gdLst>
              <a:gd name="connsiteX0" fmla="*/ 0 w 1942055"/>
              <a:gd name="connsiteY0" fmla="*/ 0 h 2304256"/>
              <a:gd name="connsiteX1" fmla="*/ 1942055 w 1942055"/>
              <a:gd name="connsiteY1" fmla="*/ 0 h 2304256"/>
              <a:gd name="connsiteX2" fmla="*/ 1942055 w 1942055"/>
              <a:gd name="connsiteY2" fmla="*/ 2304256 h 2304256"/>
              <a:gd name="connsiteX3" fmla="*/ 0 w 1942055"/>
              <a:gd name="connsiteY3" fmla="*/ 2304256 h 2304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42055" h="2304256">
                <a:moveTo>
                  <a:pt x="0" y="0"/>
                </a:moveTo>
                <a:lnTo>
                  <a:pt x="1942055" y="0"/>
                </a:lnTo>
                <a:lnTo>
                  <a:pt x="1942055" y="2304256"/>
                </a:lnTo>
                <a:lnTo>
                  <a:pt x="0" y="2304256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ctr">
              <a:buFontTx/>
              <a:buNone/>
              <a:defRPr sz="24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10764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  <a:prstGeom prst="rect">
            <a:avLst/>
          </a:prstGeom>
        </p:spPr>
        <p:txBody>
          <a:bodyPr vert="horz" lIns="0" tIns="60949" rIns="0" bIns="60949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138425"/>
            <a:ext cx="10969943" cy="4987739"/>
          </a:xfrm>
          <a:prstGeom prst="rect">
            <a:avLst/>
          </a:prstGeom>
        </p:spPr>
        <p:txBody>
          <a:bodyPr vert="horz" lIns="0" tIns="60949" rIns="0" bIns="60949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04F2-BE9A-4460-8815-8F645183555F}" type="datetimeFigureOut">
              <a:rPr lang="en-US" smtClean="0"/>
              <a:pPr/>
              <a:t>4/20/2025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0" tIns="60949" rIns="0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E69268-9C8B-4EBF-A9EE-DC5DC2D48DC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0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54" r:id="rId2"/>
    <p:sldLayoutId id="2147483662" r:id="rId3"/>
    <p:sldLayoutId id="2147483663" r:id="rId4"/>
    <p:sldLayoutId id="2147483664" r:id="rId5"/>
    <p:sldLayoutId id="2147483666" r:id="rId6"/>
    <p:sldLayoutId id="2147483655" r:id="rId7"/>
    <p:sldLayoutId id="2147483665" r:id="rId8"/>
    <p:sldLayoutId id="2147483667" r:id="rId9"/>
    <p:sldLayoutId id="2147483668" r:id="rId10"/>
  </p:sldLayoutIdLst>
  <p:txStyles>
    <p:titleStyle>
      <a:lvl1pPr algn="l" defTabSz="1218987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itchFamily="34" charset="0"/>
        <a:buChar char="–"/>
        <a:defRPr sz="3200" kern="1200">
          <a:solidFill>
            <a:schemeClr val="tx1"/>
          </a:solidFill>
          <a:latin typeface="+mj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j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j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j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10" Type="http://schemas.openxmlformats.org/officeDocument/2006/relationships/image" Target="../media/image9.svg"/><Relationship Id="rId4" Type="http://schemas.openxmlformats.org/officeDocument/2006/relationships/image" Target="../media/image3.sv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47000">
              <a:schemeClr val="bg1"/>
            </a:gs>
            <a:gs pos="90000">
              <a:schemeClr val="bg1">
                <a:lumMod val="95000"/>
              </a:schemeClr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 descr="A close-up of a glass ceiling&#10;&#10;Description automatically generated">
            <a:extLst>
              <a:ext uri="{FF2B5EF4-FFF2-40B4-BE49-F238E27FC236}">
                <a16:creationId xmlns:a16="http://schemas.microsoft.com/office/drawing/2014/main" id="{DF3331CE-8B04-5CBE-3D46-7287D36A963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alphaModFix amt="1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02" b="7802"/>
          <a:stretch/>
        </p:blipFill>
        <p:spPr>
          <a:xfrm>
            <a:off x="0" y="0"/>
            <a:ext cx="12188825" cy="6858000"/>
          </a:xfrm>
        </p:spPr>
      </p:pic>
      <p:sp>
        <p:nvSpPr>
          <p:cNvPr id="34" name="Title 33">
            <a:extLst>
              <a:ext uri="{FF2B5EF4-FFF2-40B4-BE49-F238E27FC236}">
                <a16:creationId xmlns:a16="http://schemas.microsoft.com/office/drawing/2014/main" id="{2BFED3A5-1083-68DB-7656-37B11D1B47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93119" y="3493173"/>
            <a:ext cx="7193342" cy="2194996"/>
          </a:xfrm>
        </p:spPr>
        <p:txBody>
          <a:bodyPr>
            <a:normAutofit/>
          </a:bodyPr>
          <a:lstStyle/>
          <a:p>
            <a:r>
              <a:rPr lang="en-US" sz="4400" dirty="0" err="1">
                <a:solidFill>
                  <a:schemeClr val="tx2"/>
                </a:solidFill>
                <a:latin typeface="Arial Black" panose="020B0A04020102020204" pitchFamily="34" charset="0"/>
              </a:rPr>
              <a:t>Novade</a:t>
            </a:r>
            <a:r>
              <a:rPr lang="en-US" sz="4400" dirty="0">
                <a:solidFill>
                  <a:schemeClr val="tx2"/>
                </a:solidFill>
                <a:latin typeface="Arial Black" panose="020B0A04020102020204" pitchFamily="34" charset="0"/>
              </a:rPr>
              <a:t> Assignment</a:t>
            </a:r>
          </a:p>
        </p:txBody>
      </p:sp>
      <p:sp>
        <p:nvSpPr>
          <p:cNvPr id="38" name="Subtitle 37">
            <a:extLst>
              <a:ext uri="{FF2B5EF4-FFF2-40B4-BE49-F238E27FC236}">
                <a16:creationId xmlns:a16="http://schemas.microsoft.com/office/drawing/2014/main" id="{EA0B3514-1792-34ED-BBB1-4A37FF0EB6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93117" y="5688896"/>
            <a:ext cx="6515049" cy="764440"/>
          </a:xfrm>
        </p:spPr>
        <p:txBody>
          <a:bodyPr>
            <a:noAutofit/>
          </a:bodyPr>
          <a:lstStyle/>
          <a:p>
            <a:r>
              <a:rPr lang="en-US" spc="200" dirty="0">
                <a:latin typeface="Arial Black" panose="020B0A04020102020204" pitchFamily="34" charset="0"/>
              </a:rPr>
              <a:t>By Mai Ngo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C08FA0C-4AD8-8662-BDC7-0C2FFF208723}"/>
              </a:ext>
            </a:extLst>
          </p:cNvPr>
          <p:cNvGrpSpPr/>
          <p:nvPr/>
        </p:nvGrpSpPr>
        <p:grpSpPr>
          <a:xfrm>
            <a:off x="8408167" y="4226665"/>
            <a:ext cx="3780658" cy="2631335"/>
            <a:chOff x="8408167" y="4226665"/>
            <a:chExt cx="3780658" cy="2631335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1BF7BAC-FFA4-F79C-CEAC-EA1E1AEF85FD}"/>
                </a:ext>
              </a:extLst>
            </p:cNvPr>
            <p:cNvSpPr/>
            <p:nvPr/>
          </p:nvSpPr>
          <p:spPr>
            <a:xfrm>
              <a:off x="9285171" y="5345802"/>
              <a:ext cx="1119137" cy="1270227"/>
            </a:xfrm>
            <a:custGeom>
              <a:avLst/>
              <a:gdLst>
                <a:gd name="connsiteX0" fmla="*/ 0 w 1338375"/>
                <a:gd name="connsiteY0" fmla="*/ 1519065 h 1519064"/>
                <a:gd name="connsiteX1" fmla="*/ 0 w 1338375"/>
                <a:gd name="connsiteY1" fmla="*/ 795728 h 1519064"/>
                <a:gd name="connsiteX2" fmla="*/ 1338375 w 1338375"/>
                <a:gd name="connsiteY2" fmla="*/ 0 h 1519064"/>
                <a:gd name="connsiteX3" fmla="*/ 904412 w 1338375"/>
                <a:gd name="connsiteY3" fmla="*/ 1229691 h 151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8375" h="1519064">
                  <a:moveTo>
                    <a:pt x="0" y="1519065"/>
                  </a:moveTo>
                  <a:lnTo>
                    <a:pt x="0" y="795728"/>
                  </a:lnTo>
                  <a:lnTo>
                    <a:pt x="1338375" y="0"/>
                  </a:lnTo>
                  <a:lnTo>
                    <a:pt x="904412" y="1229691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51C368C-9986-AAE6-0A7F-2C8372FA9EF8}"/>
                </a:ext>
              </a:extLst>
            </p:cNvPr>
            <p:cNvSpPr/>
            <p:nvPr/>
          </p:nvSpPr>
          <p:spPr>
            <a:xfrm>
              <a:off x="8408167" y="4619888"/>
              <a:ext cx="3780658" cy="2238112"/>
            </a:xfrm>
            <a:custGeom>
              <a:avLst/>
              <a:gdLst>
                <a:gd name="connsiteX0" fmla="*/ 4521288 w 4521287"/>
                <a:gd name="connsiteY0" fmla="*/ 0 h 2676557"/>
                <a:gd name="connsiteX1" fmla="*/ 0 w 4521287"/>
                <a:gd name="connsiteY1" fmla="*/ 2676557 h 2676557"/>
                <a:gd name="connsiteX2" fmla="*/ 4521288 w 4521287"/>
                <a:gd name="connsiteY2" fmla="*/ 2676557 h 2676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21287" h="2676557">
                  <a:moveTo>
                    <a:pt x="4521288" y="0"/>
                  </a:moveTo>
                  <a:lnTo>
                    <a:pt x="0" y="2676557"/>
                  </a:lnTo>
                  <a:lnTo>
                    <a:pt x="4521288" y="2676557"/>
                  </a:lnTo>
                  <a:close/>
                </a:path>
              </a:pathLst>
            </a:custGeom>
            <a:solidFill>
              <a:schemeClr val="accent1"/>
            </a:solidFill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B11CB4E-A8F7-DD56-D801-20B99DEF74AA}"/>
                </a:ext>
              </a:extLst>
            </p:cNvPr>
            <p:cNvSpPr/>
            <p:nvPr/>
          </p:nvSpPr>
          <p:spPr>
            <a:xfrm>
              <a:off x="9285171" y="5345802"/>
              <a:ext cx="1119137" cy="1270227"/>
            </a:xfrm>
            <a:custGeom>
              <a:avLst/>
              <a:gdLst>
                <a:gd name="connsiteX0" fmla="*/ 0 w 1338375"/>
                <a:gd name="connsiteY0" fmla="*/ 795728 h 1519064"/>
                <a:gd name="connsiteX1" fmla="*/ 1338375 w 1338375"/>
                <a:gd name="connsiteY1" fmla="*/ 0 h 1519064"/>
                <a:gd name="connsiteX2" fmla="*/ 1338375 w 1338375"/>
                <a:gd name="connsiteY2" fmla="*/ 1519065 h 1519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8375" h="1519064">
                  <a:moveTo>
                    <a:pt x="0" y="795728"/>
                  </a:moveTo>
                  <a:lnTo>
                    <a:pt x="1338375" y="0"/>
                  </a:lnTo>
                  <a:lnTo>
                    <a:pt x="1338375" y="1519065"/>
                  </a:lnTo>
                  <a:close/>
                </a:path>
              </a:pathLst>
            </a:custGeom>
            <a:solidFill>
              <a:schemeClr val="accent5"/>
            </a:solidFill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E796485-B8C2-B11D-6D9D-F141CE412EE1}"/>
                </a:ext>
              </a:extLst>
            </p:cNvPr>
            <p:cNvSpPr/>
            <p:nvPr/>
          </p:nvSpPr>
          <p:spPr>
            <a:xfrm>
              <a:off x="10797531" y="4309958"/>
              <a:ext cx="820829" cy="946738"/>
            </a:xfrm>
            <a:custGeom>
              <a:avLst/>
              <a:gdLst>
                <a:gd name="connsiteX0" fmla="*/ 981630 w 981629"/>
                <a:gd name="connsiteY0" fmla="*/ 564075 h 1132203"/>
                <a:gd name="connsiteX1" fmla="*/ 491877 w 981629"/>
                <a:gd name="connsiteY1" fmla="*/ 848236 h 1132203"/>
                <a:gd name="connsiteX2" fmla="*/ 2316 w 981629"/>
                <a:gd name="connsiteY2" fmla="*/ 1132204 h 1132203"/>
                <a:gd name="connsiteX3" fmla="*/ 1158 w 981629"/>
                <a:gd name="connsiteY3" fmla="*/ 566006 h 1132203"/>
                <a:gd name="connsiteX4" fmla="*/ 0 w 981629"/>
                <a:gd name="connsiteY4" fmla="*/ 0 h 1132203"/>
                <a:gd name="connsiteX5" fmla="*/ 490719 w 981629"/>
                <a:gd name="connsiteY5" fmla="*/ 282038 h 1132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1629" h="1132203">
                  <a:moveTo>
                    <a:pt x="981630" y="564075"/>
                  </a:moveTo>
                  <a:lnTo>
                    <a:pt x="491877" y="848236"/>
                  </a:lnTo>
                  <a:lnTo>
                    <a:pt x="2316" y="1132204"/>
                  </a:lnTo>
                  <a:lnTo>
                    <a:pt x="1158" y="566006"/>
                  </a:lnTo>
                  <a:lnTo>
                    <a:pt x="0" y="0"/>
                  </a:lnTo>
                  <a:lnTo>
                    <a:pt x="490719" y="282038"/>
                  </a:lnTo>
                  <a:close/>
                </a:path>
              </a:pathLst>
            </a:custGeom>
            <a:solidFill>
              <a:schemeClr val="accent5"/>
            </a:solidFill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A876D9E-B44C-BC4B-0AD3-2C13C06690E3}"/>
                </a:ext>
              </a:extLst>
            </p:cNvPr>
            <p:cNvSpPr/>
            <p:nvPr/>
          </p:nvSpPr>
          <p:spPr>
            <a:xfrm>
              <a:off x="11377519" y="4226665"/>
              <a:ext cx="400809" cy="462311"/>
            </a:xfrm>
            <a:custGeom>
              <a:avLst/>
              <a:gdLst>
                <a:gd name="connsiteX0" fmla="*/ 0 w 479327"/>
                <a:gd name="connsiteY0" fmla="*/ 277404 h 552878"/>
                <a:gd name="connsiteX1" fmla="*/ 239181 w 479327"/>
                <a:gd name="connsiteY1" fmla="*/ 138606 h 552878"/>
                <a:gd name="connsiteX2" fmla="*/ 478170 w 479327"/>
                <a:gd name="connsiteY2" fmla="*/ 0 h 552878"/>
                <a:gd name="connsiteX3" fmla="*/ 478749 w 479327"/>
                <a:gd name="connsiteY3" fmla="*/ 276439 h 552878"/>
                <a:gd name="connsiteX4" fmla="*/ 479328 w 479327"/>
                <a:gd name="connsiteY4" fmla="*/ 552878 h 552878"/>
                <a:gd name="connsiteX5" fmla="*/ 239761 w 479327"/>
                <a:gd name="connsiteY5" fmla="*/ 415045 h 552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9327" h="552878">
                  <a:moveTo>
                    <a:pt x="0" y="277404"/>
                  </a:moveTo>
                  <a:lnTo>
                    <a:pt x="239181" y="138606"/>
                  </a:lnTo>
                  <a:lnTo>
                    <a:pt x="478170" y="0"/>
                  </a:lnTo>
                  <a:lnTo>
                    <a:pt x="478749" y="276439"/>
                  </a:lnTo>
                  <a:lnTo>
                    <a:pt x="479328" y="552878"/>
                  </a:lnTo>
                  <a:lnTo>
                    <a:pt x="239761" y="415045"/>
                  </a:lnTo>
                  <a:close/>
                </a:path>
              </a:pathLst>
            </a:custGeom>
            <a:solidFill>
              <a:schemeClr val="accent5"/>
            </a:solidFill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51E48FF-A6AF-6559-1622-3A067FE15AC5}"/>
                </a:ext>
              </a:extLst>
            </p:cNvPr>
            <p:cNvSpPr/>
            <p:nvPr/>
          </p:nvSpPr>
          <p:spPr>
            <a:xfrm>
              <a:off x="10198011" y="4287198"/>
              <a:ext cx="400810" cy="462150"/>
            </a:xfrm>
            <a:custGeom>
              <a:avLst/>
              <a:gdLst>
                <a:gd name="connsiteX0" fmla="*/ 0 w 479328"/>
                <a:gd name="connsiteY0" fmla="*/ 277404 h 552685"/>
                <a:gd name="connsiteX1" fmla="*/ 239181 w 479328"/>
                <a:gd name="connsiteY1" fmla="*/ 138606 h 552685"/>
                <a:gd name="connsiteX2" fmla="*/ 478170 w 479328"/>
                <a:gd name="connsiteY2" fmla="*/ 0 h 552685"/>
                <a:gd name="connsiteX3" fmla="*/ 478749 w 479328"/>
                <a:gd name="connsiteY3" fmla="*/ 276439 h 552685"/>
                <a:gd name="connsiteX4" fmla="*/ 479328 w 479328"/>
                <a:gd name="connsiteY4" fmla="*/ 552685 h 552685"/>
                <a:gd name="connsiteX5" fmla="*/ 239568 w 479328"/>
                <a:gd name="connsiteY5" fmla="*/ 415045 h 552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9328" h="552685">
                  <a:moveTo>
                    <a:pt x="0" y="277404"/>
                  </a:moveTo>
                  <a:lnTo>
                    <a:pt x="239181" y="138606"/>
                  </a:lnTo>
                  <a:lnTo>
                    <a:pt x="478170" y="0"/>
                  </a:lnTo>
                  <a:lnTo>
                    <a:pt x="478749" y="276439"/>
                  </a:lnTo>
                  <a:lnTo>
                    <a:pt x="479328" y="552685"/>
                  </a:lnTo>
                  <a:lnTo>
                    <a:pt x="239568" y="415045"/>
                  </a:lnTo>
                  <a:close/>
                </a:path>
              </a:pathLst>
            </a:custGeom>
            <a:solidFill>
              <a:schemeClr val="accent5"/>
            </a:solidFill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E0D9D21-728E-50C6-EB61-66F3F3B56A47}"/>
              </a:ext>
            </a:extLst>
          </p:cNvPr>
          <p:cNvGrpSpPr/>
          <p:nvPr/>
        </p:nvGrpSpPr>
        <p:grpSpPr>
          <a:xfrm>
            <a:off x="0" y="0"/>
            <a:ext cx="4540469" cy="3417781"/>
            <a:chOff x="0" y="0"/>
            <a:chExt cx="5429945" cy="4087323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DA7C3E0-D384-3739-36AE-C16289A6DD2E}"/>
                </a:ext>
              </a:extLst>
            </p:cNvPr>
            <p:cNvSpPr/>
            <p:nvPr/>
          </p:nvSpPr>
          <p:spPr>
            <a:xfrm>
              <a:off x="1521573" y="438210"/>
              <a:ext cx="2363632" cy="1495513"/>
            </a:xfrm>
            <a:custGeom>
              <a:avLst/>
              <a:gdLst>
                <a:gd name="connsiteX0" fmla="*/ 2228502 w 2363632"/>
                <a:gd name="connsiteY0" fmla="*/ 0 h 1495513"/>
                <a:gd name="connsiteX1" fmla="*/ 2363633 w 2363632"/>
                <a:gd name="connsiteY1" fmla="*/ 1188380 h 1495513"/>
                <a:gd name="connsiteX2" fmla="*/ 1077765 w 2363632"/>
                <a:gd name="connsiteY2" fmla="*/ 1495513 h 1495513"/>
                <a:gd name="connsiteX3" fmla="*/ 0 w 2363632"/>
                <a:gd name="connsiteY3" fmla="*/ 829704 h 1495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3632" h="1495513">
                  <a:moveTo>
                    <a:pt x="2228502" y="0"/>
                  </a:moveTo>
                  <a:lnTo>
                    <a:pt x="2363633" y="1188380"/>
                  </a:lnTo>
                  <a:lnTo>
                    <a:pt x="1077765" y="1495513"/>
                  </a:lnTo>
                  <a:lnTo>
                    <a:pt x="0" y="82970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AAA8A365-11B3-DABE-5902-974F0B81334E}"/>
                </a:ext>
              </a:extLst>
            </p:cNvPr>
            <p:cNvSpPr/>
            <p:nvPr/>
          </p:nvSpPr>
          <p:spPr>
            <a:xfrm>
              <a:off x="0" y="0"/>
              <a:ext cx="5429945" cy="3161870"/>
            </a:xfrm>
            <a:custGeom>
              <a:avLst/>
              <a:gdLst>
                <a:gd name="connsiteX0" fmla="*/ 5429946 w 5429945"/>
                <a:gd name="connsiteY0" fmla="*/ 0 h 3161870"/>
                <a:gd name="connsiteX1" fmla="*/ 0 w 5429945"/>
                <a:gd name="connsiteY1" fmla="*/ 3161870 h 3161870"/>
                <a:gd name="connsiteX2" fmla="*/ 0 w 5429945"/>
                <a:gd name="connsiteY2" fmla="*/ 0 h 3161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29945" h="3161870">
                  <a:moveTo>
                    <a:pt x="5429946" y="0"/>
                  </a:moveTo>
                  <a:lnTo>
                    <a:pt x="0" y="31618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A4E4395-0FD0-5C34-16E7-706A8EE0F9DC}"/>
                </a:ext>
              </a:extLst>
            </p:cNvPr>
            <p:cNvSpPr/>
            <p:nvPr/>
          </p:nvSpPr>
          <p:spPr>
            <a:xfrm>
              <a:off x="412149" y="2599339"/>
              <a:ext cx="1236254" cy="1487984"/>
            </a:xfrm>
            <a:custGeom>
              <a:avLst/>
              <a:gdLst>
                <a:gd name="connsiteX0" fmla="*/ 1236255 w 1236254"/>
                <a:gd name="connsiteY0" fmla="*/ 0 h 1487984"/>
                <a:gd name="connsiteX1" fmla="*/ 0 w 1236254"/>
                <a:gd name="connsiteY1" fmla="*/ 729128 h 1487984"/>
                <a:gd name="connsiteX2" fmla="*/ 1236255 w 1236254"/>
                <a:gd name="connsiteY2" fmla="*/ 1487984 h 1487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6254" h="1487984">
                  <a:moveTo>
                    <a:pt x="1236255" y="0"/>
                  </a:moveTo>
                  <a:lnTo>
                    <a:pt x="0" y="729128"/>
                  </a:lnTo>
                  <a:lnTo>
                    <a:pt x="1236255" y="1487984"/>
                  </a:lnTo>
                  <a:close/>
                </a:path>
              </a:pathLst>
            </a:custGeom>
            <a:solidFill>
              <a:schemeClr val="accent5"/>
            </a:solidFill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CF9EB3E-2D46-FE39-F85D-531720094B26}"/>
                </a:ext>
              </a:extLst>
            </p:cNvPr>
            <p:cNvSpPr/>
            <p:nvPr/>
          </p:nvSpPr>
          <p:spPr>
            <a:xfrm>
              <a:off x="2018083" y="3343331"/>
              <a:ext cx="598822" cy="743992"/>
            </a:xfrm>
            <a:custGeom>
              <a:avLst/>
              <a:gdLst>
                <a:gd name="connsiteX0" fmla="*/ 0 w 598822"/>
                <a:gd name="connsiteY0" fmla="*/ 0 h 743992"/>
                <a:gd name="connsiteX1" fmla="*/ 0 w 598822"/>
                <a:gd name="connsiteY1" fmla="*/ 743992 h 743992"/>
                <a:gd name="connsiteX2" fmla="*/ 598823 w 598822"/>
                <a:gd name="connsiteY2" fmla="*/ 371996 h 74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98822" h="743992">
                  <a:moveTo>
                    <a:pt x="0" y="0"/>
                  </a:moveTo>
                  <a:lnTo>
                    <a:pt x="0" y="743992"/>
                  </a:lnTo>
                  <a:lnTo>
                    <a:pt x="598823" y="371996"/>
                  </a:lnTo>
                  <a:close/>
                </a:path>
              </a:pathLst>
            </a:custGeom>
            <a:solidFill>
              <a:schemeClr val="accent5"/>
            </a:solidFill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E692BA78-0BA5-1AC1-89B1-3161E9A5B51C}"/>
                </a:ext>
              </a:extLst>
            </p:cNvPr>
            <p:cNvSpPr/>
            <p:nvPr/>
          </p:nvSpPr>
          <p:spPr>
            <a:xfrm>
              <a:off x="0" y="0"/>
              <a:ext cx="3885206" cy="2488532"/>
            </a:xfrm>
            <a:custGeom>
              <a:avLst/>
              <a:gdLst>
                <a:gd name="connsiteX0" fmla="*/ 0 w 3885206"/>
                <a:gd name="connsiteY0" fmla="*/ 0 h 2488532"/>
                <a:gd name="connsiteX1" fmla="*/ 0 w 3885206"/>
                <a:gd name="connsiteY1" fmla="*/ 1103827 h 2488532"/>
                <a:gd name="connsiteX2" fmla="*/ 2398381 w 3885206"/>
                <a:gd name="connsiteY2" fmla="*/ 2488532 h 2488532"/>
                <a:gd name="connsiteX3" fmla="*/ 3885207 w 3885206"/>
                <a:gd name="connsiteY3" fmla="*/ 1626590 h 2488532"/>
                <a:gd name="connsiteX4" fmla="*/ 1067920 w 3885206"/>
                <a:gd name="connsiteY4" fmla="*/ 0 h 2488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85206" h="2488532">
                  <a:moveTo>
                    <a:pt x="0" y="0"/>
                  </a:moveTo>
                  <a:lnTo>
                    <a:pt x="0" y="1103827"/>
                  </a:lnTo>
                  <a:lnTo>
                    <a:pt x="2398381" y="2488532"/>
                  </a:lnTo>
                  <a:lnTo>
                    <a:pt x="3885207" y="1626590"/>
                  </a:lnTo>
                  <a:lnTo>
                    <a:pt x="1067920" y="0"/>
                  </a:lnTo>
                  <a:close/>
                </a:path>
              </a:pathLst>
            </a:custGeom>
            <a:solidFill>
              <a:schemeClr val="accent5"/>
            </a:solidFill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7" name="Oval 26">
            <a:extLst>
              <a:ext uri="{FF2B5EF4-FFF2-40B4-BE49-F238E27FC236}">
                <a16:creationId xmlns:a16="http://schemas.microsoft.com/office/drawing/2014/main" id="{650D7935-45AC-44FB-FBE3-C53C0D8AEFA0}"/>
              </a:ext>
            </a:extLst>
          </p:cNvPr>
          <p:cNvSpPr/>
          <p:nvPr/>
        </p:nvSpPr>
        <p:spPr>
          <a:xfrm>
            <a:off x="7151030" y="-894917"/>
            <a:ext cx="1443597" cy="1443597"/>
          </a:xfrm>
          <a:prstGeom prst="ellipse">
            <a:avLst/>
          </a:prstGeom>
          <a:noFill/>
          <a:ln w="508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2E64947-1E8E-1C56-7A21-32D3FC9D2815}"/>
              </a:ext>
            </a:extLst>
          </p:cNvPr>
          <p:cNvSpPr/>
          <p:nvPr/>
        </p:nvSpPr>
        <p:spPr>
          <a:xfrm>
            <a:off x="7159062" y="607566"/>
            <a:ext cx="286892" cy="286892"/>
          </a:xfrm>
          <a:prstGeom prst="ellipse">
            <a:avLst/>
          </a:prstGeom>
          <a:noFill/>
          <a:ln w="50800">
            <a:solidFill>
              <a:srgbClr val="20466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E9503E83-85E1-9D20-2FDE-F85B9E3A1124}"/>
              </a:ext>
            </a:extLst>
          </p:cNvPr>
          <p:cNvSpPr/>
          <p:nvPr/>
        </p:nvSpPr>
        <p:spPr>
          <a:xfrm flipH="1">
            <a:off x="-199090" y="4604417"/>
            <a:ext cx="1657031" cy="1657031"/>
          </a:xfrm>
          <a:prstGeom prst="ellipse">
            <a:avLst/>
          </a:prstGeom>
          <a:noFill/>
          <a:ln w="508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455D1EB-1E2A-BE79-FE12-551C4C0482F0}"/>
              </a:ext>
            </a:extLst>
          </p:cNvPr>
          <p:cNvSpPr/>
          <p:nvPr/>
        </p:nvSpPr>
        <p:spPr>
          <a:xfrm flipH="1">
            <a:off x="692131" y="5755613"/>
            <a:ext cx="765810" cy="765810"/>
          </a:xfrm>
          <a:prstGeom prst="ellipse">
            <a:avLst/>
          </a:prstGeom>
          <a:noFill/>
          <a:ln w="50800">
            <a:solidFill>
              <a:srgbClr val="20466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1CA46A8-604F-EA5E-9513-A1F4686D0D4D}"/>
              </a:ext>
            </a:extLst>
          </p:cNvPr>
          <p:cNvGrpSpPr>
            <a:grpSpLocks noChangeAspect="1"/>
          </p:cNvGrpSpPr>
          <p:nvPr/>
        </p:nvGrpSpPr>
        <p:grpSpPr>
          <a:xfrm>
            <a:off x="10790539" y="576264"/>
            <a:ext cx="846586" cy="928356"/>
            <a:chOff x="8634305" y="1779427"/>
            <a:chExt cx="890581" cy="976605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07CA45A6-5B0D-21AA-06CA-2F9ABCAFE228}"/>
                </a:ext>
              </a:extLst>
            </p:cNvPr>
            <p:cNvSpPr/>
            <p:nvPr/>
          </p:nvSpPr>
          <p:spPr>
            <a:xfrm>
              <a:off x="8634305" y="1932540"/>
              <a:ext cx="768466" cy="823492"/>
            </a:xfrm>
            <a:custGeom>
              <a:avLst/>
              <a:gdLst>
                <a:gd name="connsiteX0" fmla="*/ 670987 w 2029412"/>
                <a:gd name="connsiteY0" fmla="*/ 1643151 h 2174725"/>
                <a:gd name="connsiteX1" fmla="*/ 409715 w 2029412"/>
                <a:gd name="connsiteY1" fmla="*/ 1366869 h 2174725"/>
                <a:gd name="connsiteX2" fmla="*/ 421911 w 2029412"/>
                <a:gd name="connsiteY2" fmla="*/ 0 h 2174725"/>
                <a:gd name="connsiteX3" fmla="*/ 362339 w 2029412"/>
                <a:gd name="connsiteY3" fmla="*/ 7036 h 2174725"/>
                <a:gd name="connsiteX4" fmla="*/ 98253 w 2029412"/>
                <a:gd name="connsiteY4" fmla="*/ 300205 h 2174725"/>
                <a:gd name="connsiteX5" fmla="*/ 166737 w 2029412"/>
                <a:gd name="connsiteY5" fmla="*/ 1900670 h 2174725"/>
                <a:gd name="connsiteX6" fmla="*/ 455215 w 2029412"/>
                <a:gd name="connsiteY6" fmla="*/ 2171323 h 2174725"/>
                <a:gd name="connsiteX7" fmla="*/ 1845537 w 2029412"/>
                <a:gd name="connsiteY7" fmla="*/ 1842506 h 2174725"/>
                <a:gd name="connsiteX8" fmla="*/ 2020500 w 2029412"/>
                <a:gd name="connsiteY8" fmla="*/ 1569038 h 2174725"/>
                <a:gd name="connsiteX9" fmla="*/ 2029413 w 2029412"/>
                <a:gd name="connsiteY9" fmla="*/ 1454116 h 2174725"/>
                <a:gd name="connsiteX10" fmla="*/ 670987 w 2029412"/>
                <a:gd name="connsiteY10" fmla="*/ 1643151 h 2174725"/>
                <a:gd name="connsiteX11" fmla="*/ 670987 w 2029412"/>
                <a:gd name="connsiteY11" fmla="*/ 1643151 h 2174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29412" h="2174725">
                  <a:moveTo>
                    <a:pt x="670987" y="1643151"/>
                  </a:moveTo>
                  <a:cubicBezTo>
                    <a:pt x="577173" y="1630486"/>
                    <a:pt x="450993" y="1504775"/>
                    <a:pt x="409715" y="1366869"/>
                  </a:cubicBezTo>
                  <a:cubicBezTo>
                    <a:pt x="276500" y="920315"/>
                    <a:pt x="280721" y="444209"/>
                    <a:pt x="421911" y="0"/>
                  </a:cubicBezTo>
                  <a:cubicBezTo>
                    <a:pt x="402210" y="2345"/>
                    <a:pt x="382040" y="4691"/>
                    <a:pt x="362339" y="7036"/>
                  </a:cubicBezTo>
                  <a:cubicBezTo>
                    <a:pt x="268056" y="21108"/>
                    <a:pt x="140938" y="156200"/>
                    <a:pt x="98253" y="300205"/>
                  </a:cubicBezTo>
                  <a:cubicBezTo>
                    <a:pt x="-53256" y="826970"/>
                    <a:pt x="-28865" y="1388446"/>
                    <a:pt x="166737" y="1900670"/>
                  </a:cubicBezTo>
                  <a:cubicBezTo>
                    <a:pt x="222087" y="2042798"/>
                    <a:pt x="360463" y="2165226"/>
                    <a:pt x="455215" y="2171323"/>
                  </a:cubicBezTo>
                  <a:cubicBezTo>
                    <a:pt x="952429" y="2198998"/>
                    <a:pt x="1407426" y="2054994"/>
                    <a:pt x="1845537" y="1842506"/>
                  </a:cubicBezTo>
                  <a:cubicBezTo>
                    <a:pt x="1928563" y="1799820"/>
                    <a:pt x="2009243" y="1673171"/>
                    <a:pt x="2020500" y="1569038"/>
                  </a:cubicBezTo>
                  <a:cubicBezTo>
                    <a:pt x="2023784" y="1531982"/>
                    <a:pt x="2027067" y="1492111"/>
                    <a:pt x="2029413" y="1454116"/>
                  </a:cubicBezTo>
                  <a:cubicBezTo>
                    <a:pt x="1591771" y="1608440"/>
                    <a:pt x="1143809" y="1702723"/>
                    <a:pt x="670987" y="1643151"/>
                  </a:cubicBezTo>
                  <a:lnTo>
                    <a:pt x="670987" y="1643151"/>
                  </a:lnTo>
                  <a:close/>
                </a:path>
              </a:pathLst>
            </a:custGeom>
            <a:solidFill>
              <a:srgbClr val="FFD400"/>
            </a:solidFill>
            <a:ln w="468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2BC29577-FC3B-59E5-88A4-251629428BC4}"/>
                </a:ext>
              </a:extLst>
            </p:cNvPr>
            <p:cNvSpPr/>
            <p:nvPr/>
          </p:nvSpPr>
          <p:spPr>
            <a:xfrm>
              <a:off x="8794423" y="1779427"/>
              <a:ext cx="730463" cy="703735"/>
            </a:xfrm>
            <a:custGeom>
              <a:avLst/>
              <a:gdLst>
                <a:gd name="connsiteX0" fmla="*/ 1905830 w 1929051"/>
                <a:gd name="connsiteY0" fmla="*/ 587287 h 1858466"/>
                <a:gd name="connsiteX1" fmla="*/ 1844382 w 1929051"/>
                <a:gd name="connsiteY1" fmla="*/ 439999 h 1858466"/>
                <a:gd name="connsiteX2" fmla="*/ 1727583 w 1929051"/>
                <a:gd name="connsiteY2" fmla="*/ 330706 h 1858466"/>
                <a:gd name="connsiteX3" fmla="*/ 337261 w 1929051"/>
                <a:gd name="connsiteY3" fmla="*/ 1888 h 1858466"/>
                <a:gd name="connsiteX4" fmla="*/ 52536 w 1929051"/>
                <a:gd name="connsiteY4" fmla="*/ 255655 h 1858466"/>
                <a:gd name="connsiteX5" fmla="*/ 0 w 1929051"/>
                <a:gd name="connsiteY5" fmla="*/ 404350 h 1858466"/>
                <a:gd name="connsiteX6" fmla="*/ 1352797 w 1929051"/>
                <a:gd name="connsiteY6" fmla="*/ 621060 h 1858466"/>
                <a:gd name="connsiteX7" fmla="*/ 1550744 w 1929051"/>
                <a:gd name="connsiteY7" fmla="*/ 877641 h 1858466"/>
                <a:gd name="connsiteX8" fmla="*/ 1606563 w 1929051"/>
                <a:gd name="connsiteY8" fmla="*/ 1858466 h 1858466"/>
                <a:gd name="connsiteX9" fmla="*/ 1662383 w 1929051"/>
                <a:gd name="connsiteY9" fmla="*/ 1838765 h 1858466"/>
                <a:gd name="connsiteX10" fmla="*/ 1788093 w 1929051"/>
                <a:gd name="connsiteY10" fmla="*/ 1740261 h 1858466"/>
                <a:gd name="connsiteX11" fmla="*/ 1862206 w 1929051"/>
                <a:gd name="connsiteY11" fmla="*/ 1598601 h 1858466"/>
                <a:gd name="connsiteX12" fmla="*/ 1905830 w 1929051"/>
                <a:gd name="connsiteY12" fmla="*/ 587287 h 1858466"/>
                <a:gd name="connsiteX13" fmla="*/ 1905830 w 1929051"/>
                <a:gd name="connsiteY13" fmla="*/ 587287 h 185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9051" h="1858466">
                  <a:moveTo>
                    <a:pt x="1905830" y="587287"/>
                  </a:moveTo>
                  <a:cubicBezTo>
                    <a:pt x="1895979" y="534282"/>
                    <a:pt x="1874871" y="484092"/>
                    <a:pt x="1844382" y="439999"/>
                  </a:cubicBezTo>
                  <a:cubicBezTo>
                    <a:pt x="1813423" y="395907"/>
                    <a:pt x="1774021" y="358381"/>
                    <a:pt x="1727583" y="330706"/>
                  </a:cubicBezTo>
                  <a:cubicBezTo>
                    <a:pt x="1288065" y="125254"/>
                    <a:pt x="831660" y="-18282"/>
                    <a:pt x="337261" y="1888"/>
                  </a:cubicBezTo>
                  <a:cubicBezTo>
                    <a:pt x="242978" y="6579"/>
                    <a:pt x="106010" y="121501"/>
                    <a:pt x="52536" y="255655"/>
                  </a:cubicBezTo>
                  <a:cubicBezTo>
                    <a:pt x="33304" y="304438"/>
                    <a:pt x="15010" y="354160"/>
                    <a:pt x="0" y="404350"/>
                  </a:cubicBezTo>
                  <a:cubicBezTo>
                    <a:pt x="472353" y="351345"/>
                    <a:pt x="916562" y="454071"/>
                    <a:pt x="1352797" y="621060"/>
                  </a:cubicBezTo>
                  <a:cubicBezTo>
                    <a:pt x="1439106" y="658117"/>
                    <a:pt x="1530105" y="774915"/>
                    <a:pt x="1550744" y="877641"/>
                  </a:cubicBezTo>
                  <a:cubicBezTo>
                    <a:pt x="1611254" y="1200830"/>
                    <a:pt x="1630486" y="1530586"/>
                    <a:pt x="1606563" y="1858466"/>
                  </a:cubicBezTo>
                  <a:lnTo>
                    <a:pt x="1662383" y="1838765"/>
                  </a:lnTo>
                  <a:cubicBezTo>
                    <a:pt x="1710697" y="1815312"/>
                    <a:pt x="1753851" y="1781539"/>
                    <a:pt x="1788093" y="1740261"/>
                  </a:cubicBezTo>
                  <a:cubicBezTo>
                    <a:pt x="1822805" y="1698982"/>
                    <a:pt x="1847665" y="1650668"/>
                    <a:pt x="1862206" y="1598601"/>
                  </a:cubicBezTo>
                  <a:cubicBezTo>
                    <a:pt x="1933036" y="1266031"/>
                    <a:pt x="1947577" y="924079"/>
                    <a:pt x="1905830" y="587287"/>
                  </a:cubicBezTo>
                  <a:lnTo>
                    <a:pt x="1905830" y="587287"/>
                  </a:lnTo>
                  <a:close/>
                </a:path>
              </a:pathLst>
            </a:custGeom>
            <a:solidFill>
              <a:srgbClr val="ED1B2F"/>
            </a:solidFill>
            <a:ln w="468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86416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8166E-6 -4.07407E-6 L -0.26518 -0.3581 " pathEditMode="relative" rAng="0" ptsTypes="AA">
                                      <p:cBhvr>
                                        <p:cTn id="6" dur="10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259" y="-1791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7955E-6 -1.85185E-6 L 0.28132 0.34283 " pathEditMode="relative" rAng="0" ptsTypes="AA">
                                      <p:cBhvr>
                                        <p:cTn id="8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066" y="1713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8" grpId="0" build="p"/>
      <p:bldP spid="27" grpId="0" animBg="1"/>
      <p:bldP spid="28" grpId="0" animBg="1"/>
      <p:bldP spid="31" grpId="0" animBg="1"/>
      <p:bldP spid="3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175EEB8-BAB2-6A2B-DEDC-69F1E521AFDD}"/>
              </a:ext>
            </a:extLst>
          </p:cNvPr>
          <p:cNvSpPr txBox="1"/>
          <p:nvPr/>
        </p:nvSpPr>
        <p:spPr>
          <a:xfrm>
            <a:off x="858701" y="1249447"/>
            <a:ext cx="3900795" cy="615553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>
            <a:defPPr>
              <a:defRPr lang="en-US"/>
            </a:defPPr>
            <a:lvl1pPr>
              <a:defRPr sz="5400" b="1">
                <a:solidFill>
                  <a:schemeClr val="accent3"/>
                </a:solidFill>
              </a:defRPr>
            </a:lvl1pPr>
          </a:lstStyle>
          <a:p>
            <a:r>
              <a:rPr lang="en-IN" sz="4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Agenda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9A50FC0-7972-F2EE-03C1-42161537F9AE}"/>
              </a:ext>
            </a:extLst>
          </p:cNvPr>
          <p:cNvSpPr/>
          <p:nvPr/>
        </p:nvSpPr>
        <p:spPr>
          <a:xfrm>
            <a:off x="5845212" y="0"/>
            <a:ext cx="489654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C5D47D7-5469-E57E-5270-D6EE4394CDD8}"/>
              </a:ext>
            </a:extLst>
          </p:cNvPr>
          <p:cNvGrpSpPr/>
          <p:nvPr/>
        </p:nvGrpSpPr>
        <p:grpSpPr>
          <a:xfrm>
            <a:off x="5430987" y="975486"/>
            <a:ext cx="4729943" cy="803560"/>
            <a:chOff x="5430987" y="975486"/>
            <a:chExt cx="4729943" cy="803560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04C82529-49C4-0320-AD56-CFCABAFDBFF8}"/>
                </a:ext>
              </a:extLst>
            </p:cNvPr>
            <p:cNvGrpSpPr/>
            <p:nvPr/>
          </p:nvGrpSpPr>
          <p:grpSpPr>
            <a:xfrm>
              <a:off x="5430987" y="975486"/>
              <a:ext cx="803560" cy="803560"/>
              <a:chOff x="5430987" y="886693"/>
              <a:chExt cx="803560" cy="803560"/>
            </a:xfrm>
          </p:grpSpPr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BD2A2754-484A-BD9B-9D57-CF6EC75978E6}"/>
                  </a:ext>
                </a:extLst>
              </p:cNvPr>
              <p:cNvSpPr/>
              <p:nvPr/>
            </p:nvSpPr>
            <p:spPr>
              <a:xfrm>
                <a:off x="5430987" y="886693"/>
                <a:ext cx="803560" cy="80356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E0BC6663-BE8C-CF44-1BBE-2C036D9D7FD9}"/>
                  </a:ext>
                </a:extLst>
              </p:cNvPr>
              <p:cNvSpPr txBox="1"/>
              <p:nvPr/>
            </p:nvSpPr>
            <p:spPr>
              <a:xfrm>
                <a:off x="5564104" y="1057641"/>
                <a:ext cx="537327" cy="46166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IN" b="1" dirty="0"/>
                  <a:t>01</a:t>
                </a:r>
                <a:endParaRPr lang="en-US" b="1" dirty="0"/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027F423-1930-6FCF-FDA0-2BB5B4F2ED16}"/>
                </a:ext>
              </a:extLst>
            </p:cNvPr>
            <p:cNvSpPr txBox="1"/>
            <p:nvPr/>
          </p:nvSpPr>
          <p:spPr>
            <a:xfrm>
              <a:off x="6648772" y="1163954"/>
              <a:ext cx="3512158" cy="35885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r>
                <a:rPr lang="en-IN" sz="1800" b="1" dirty="0">
                  <a:solidFill>
                    <a:schemeClr val="bg1"/>
                  </a:solidFill>
                  <a:cs typeface="Arial" pitchFamily="34" charset="0"/>
                </a:rPr>
                <a:t>Business Use Case</a:t>
              </a:r>
              <a:endParaRPr lang="en-US" sz="1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C3B54B69-7D3E-6A5B-F202-2E2614941BE0}"/>
              </a:ext>
            </a:extLst>
          </p:cNvPr>
          <p:cNvGrpSpPr/>
          <p:nvPr/>
        </p:nvGrpSpPr>
        <p:grpSpPr>
          <a:xfrm>
            <a:off x="5430987" y="2398509"/>
            <a:ext cx="4767881" cy="803560"/>
            <a:chOff x="5430987" y="2360679"/>
            <a:chExt cx="4767881" cy="803560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7A3BC9E5-BC42-D0CA-DAD7-817519A978B3}"/>
                </a:ext>
              </a:extLst>
            </p:cNvPr>
            <p:cNvGrpSpPr/>
            <p:nvPr/>
          </p:nvGrpSpPr>
          <p:grpSpPr>
            <a:xfrm>
              <a:off x="5430987" y="2360679"/>
              <a:ext cx="803560" cy="803560"/>
              <a:chOff x="5430987" y="2332183"/>
              <a:chExt cx="803560" cy="803560"/>
            </a:xfrm>
          </p:grpSpPr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1D7F7C19-CC96-15D7-882E-A3A9979C064B}"/>
                  </a:ext>
                </a:extLst>
              </p:cNvPr>
              <p:cNvSpPr/>
              <p:nvPr/>
            </p:nvSpPr>
            <p:spPr>
              <a:xfrm>
                <a:off x="5430987" y="2332183"/>
                <a:ext cx="803560" cy="80356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DB1FC32-32F3-1A90-2C41-2406BE828164}"/>
                  </a:ext>
                </a:extLst>
              </p:cNvPr>
              <p:cNvSpPr txBox="1"/>
              <p:nvPr/>
            </p:nvSpPr>
            <p:spPr>
              <a:xfrm>
                <a:off x="5564104" y="2494555"/>
                <a:ext cx="537327" cy="46166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IN" b="1" dirty="0"/>
                  <a:t>02</a:t>
                </a:r>
                <a:endParaRPr lang="en-US" b="1" dirty="0"/>
              </a:p>
            </p:txBody>
          </p:sp>
        </p:grp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8F42216-6572-16BC-4634-8A1C035ED78D}"/>
                </a:ext>
              </a:extLst>
            </p:cNvPr>
            <p:cNvSpPr txBox="1"/>
            <p:nvPr/>
          </p:nvSpPr>
          <p:spPr>
            <a:xfrm>
              <a:off x="6686710" y="2583031"/>
              <a:ext cx="3512158" cy="35885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r>
                <a:rPr lang="en-IN" sz="1800" b="1" dirty="0">
                  <a:solidFill>
                    <a:schemeClr val="bg1"/>
                  </a:solidFill>
                  <a:cs typeface="Arial" pitchFamily="34" charset="0"/>
                </a:rPr>
                <a:t>Methodology</a:t>
              </a:r>
              <a:endParaRPr lang="en-US" sz="1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F570C02-51EE-3AAE-2520-4D7E78AE15CA}"/>
              </a:ext>
            </a:extLst>
          </p:cNvPr>
          <p:cNvGrpSpPr/>
          <p:nvPr/>
        </p:nvGrpSpPr>
        <p:grpSpPr>
          <a:xfrm>
            <a:off x="5430987" y="3821532"/>
            <a:ext cx="4767881" cy="803560"/>
            <a:chOff x="5430987" y="3693760"/>
            <a:chExt cx="4767881" cy="803560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E3D9A957-2702-08D2-C349-7D3FDF24C358}"/>
                </a:ext>
              </a:extLst>
            </p:cNvPr>
            <p:cNvGrpSpPr/>
            <p:nvPr/>
          </p:nvGrpSpPr>
          <p:grpSpPr>
            <a:xfrm>
              <a:off x="5430987" y="3693760"/>
              <a:ext cx="803560" cy="803560"/>
              <a:chOff x="5430987" y="3777673"/>
              <a:chExt cx="803560" cy="803560"/>
            </a:xfrm>
          </p:grpSpPr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0A3C0185-2AA7-4CF7-DF6D-CFA9C2996C87}"/>
                  </a:ext>
                </a:extLst>
              </p:cNvPr>
              <p:cNvSpPr/>
              <p:nvPr/>
            </p:nvSpPr>
            <p:spPr>
              <a:xfrm>
                <a:off x="5430987" y="3777673"/>
                <a:ext cx="803560" cy="80356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CF6A1BE-1346-905B-BD8E-80266C3939FB}"/>
                  </a:ext>
                </a:extLst>
              </p:cNvPr>
              <p:cNvSpPr txBox="1"/>
              <p:nvPr/>
            </p:nvSpPr>
            <p:spPr>
              <a:xfrm>
                <a:off x="5564104" y="3941517"/>
                <a:ext cx="537327" cy="46166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IN" b="1" dirty="0"/>
                  <a:t>03</a:t>
                </a:r>
                <a:endParaRPr lang="en-US" b="1" dirty="0"/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063392F-D3B7-BAB8-0384-5DAA2D180FFC}"/>
                </a:ext>
              </a:extLst>
            </p:cNvPr>
            <p:cNvSpPr txBox="1"/>
            <p:nvPr/>
          </p:nvSpPr>
          <p:spPr>
            <a:xfrm>
              <a:off x="6686710" y="3909008"/>
              <a:ext cx="3512158" cy="35885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r>
                <a:rPr lang="en-IN" sz="1800" b="1" dirty="0">
                  <a:solidFill>
                    <a:schemeClr val="bg1"/>
                  </a:solidFill>
                  <a:cs typeface="Arial" pitchFamily="34" charset="0"/>
                </a:rPr>
                <a:t>Analysis &amp; Insights</a:t>
              </a:r>
              <a:endParaRPr lang="en-US" sz="1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C9039D0E-1FE5-7F26-AA37-2BAFE58F3199}"/>
              </a:ext>
            </a:extLst>
          </p:cNvPr>
          <p:cNvGrpSpPr/>
          <p:nvPr/>
        </p:nvGrpSpPr>
        <p:grpSpPr>
          <a:xfrm>
            <a:off x="5430987" y="5244556"/>
            <a:ext cx="4767881" cy="803560"/>
            <a:chOff x="5430987" y="5244556"/>
            <a:chExt cx="4767881" cy="803560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0A424AEF-AE29-B8F7-4EE8-5DEB7005956F}"/>
                </a:ext>
              </a:extLst>
            </p:cNvPr>
            <p:cNvGrpSpPr/>
            <p:nvPr/>
          </p:nvGrpSpPr>
          <p:grpSpPr>
            <a:xfrm>
              <a:off x="5430987" y="5244556"/>
              <a:ext cx="803560" cy="803560"/>
              <a:chOff x="5430987" y="5223164"/>
              <a:chExt cx="803560" cy="803560"/>
            </a:xfrm>
          </p:grpSpPr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9869F5FA-F8F5-CAD9-052F-8D445D15E256}"/>
                  </a:ext>
                </a:extLst>
              </p:cNvPr>
              <p:cNvSpPr/>
              <p:nvPr/>
            </p:nvSpPr>
            <p:spPr>
              <a:xfrm>
                <a:off x="5430987" y="5223164"/>
                <a:ext cx="803560" cy="80356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A4013CC-083C-F615-AD21-27EB3D34A207}"/>
                  </a:ext>
                </a:extLst>
              </p:cNvPr>
              <p:cNvSpPr txBox="1"/>
              <p:nvPr/>
            </p:nvSpPr>
            <p:spPr>
              <a:xfrm>
                <a:off x="5564104" y="5398528"/>
                <a:ext cx="537327" cy="46166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IN" b="1" dirty="0"/>
                  <a:t>04</a:t>
                </a:r>
                <a:endParaRPr lang="en-US" b="1" dirty="0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614D110-2EFE-9338-2695-009B0D79010A}"/>
                </a:ext>
              </a:extLst>
            </p:cNvPr>
            <p:cNvSpPr txBox="1"/>
            <p:nvPr/>
          </p:nvSpPr>
          <p:spPr>
            <a:xfrm>
              <a:off x="6686710" y="5466908"/>
              <a:ext cx="3512158" cy="35885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r>
                <a:rPr lang="en-IN" sz="1800" b="1" dirty="0">
                  <a:solidFill>
                    <a:schemeClr val="bg1"/>
                  </a:solidFill>
                  <a:cs typeface="Arial" pitchFamily="34" charset="0"/>
                </a:rPr>
                <a:t>Next Actions</a:t>
              </a:r>
              <a:endParaRPr lang="en-US" sz="1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" name="Oval 1">
            <a:extLst>
              <a:ext uri="{FF2B5EF4-FFF2-40B4-BE49-F238E27FC236}">
                <a16:creationId xmlns:a16="http://schemas.microsoft.com/office/drawing/2014/main" id="{11C87F0B-5E38-50B4-35B2-2B178B95E113}"/>
              </a:ext>
            </a:extLst>
          </p:cNvPr>
          <p:cNvSpPr/>
          <p:nvPr/>
        </p:nvSpPr>
        <p:spPr>
          <a:xfrm rot="17789983">
            <a:off x="-500120" y="5688877"/>
            <a:ext cx="1443597" cy="1443597"/>
          </a:xfrm>
          <a:prstGeom prst="ellipse">
            <a:avLst/>
          </a:prstGeom>
          <a:noFill/>
          <a:ln w="508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83F98A2-CEC1-FD44-36C3-491AB7351772}"/>
              </a:ext>
            </a:extLst>
          </p:cNvPr>
          <p:cNvSpPr/>
          <p:nvPr/>
        </p:nvSpPr>
        <p:spPr>
          <a:xfrm rot="17789983">
            <a:off x="663593" y="5740724"/>
            <a:ext cx="667170" cy="667170"/>
          </a:xfrm>
          <a:prstGeom prst="ellipse">
            <a:avLst/>
          </a:prstGeom>
          <a:noFill/>
          <a:ln w="508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A1B05DD-FDA0-CE6A-3822-C30CA95BA869}"/>
              </a:ext>
            </a:extLst>
          </p:cNvPr>
          <p:cNvGrpSpPr/>
          <p:nvPr/>
        </p:nvGrpSpPr>
        <p:grpSpPr>
          <a:xfrm>
            <a:off x="10774932" y="-166269"/>
            <a:ext cx="1663459" cy="1435029"/>
            <a:chOff x="10774932" y="-5361"/>
            <a:chExt cx="1663459" cy="1435029"/>
          </a:xfrm>
          <a:solidFill>
            <a:schemeClr val="accent5"/>
          </a:solidFill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60D309D-42B1-3716-36C8-DBDFD34BF1BB}"/>
                </a:ext>
              </a:extLst>
            </p:cNvPr>
            <p:cNvSpPr/>
            <p:nvPr/>
          </p:nvSpPr>
          <p:spPr>
            <a:xfrm>
              <a:off x="11343503" y="166832"/>
              <a:ext cx="1094888" cy="1262836"/>
            </a:xfrm>
            <a:custGeom>
              <a:avLst/>
              <a:gdLst>
                <a:gd name="connsiteX0" fmla="*/ 981630 w 981629"/>
                <a:gd name="connsiteY0" fmla="*/ 564075 h 1132203"/>
                <a:gd name="connsiteX1" fmla="*/ 491877 w 981629"/>
                <a:gd name="connsiteY1" fmla="*/ 848236 h 1132203"/>
                <a:gd name="connsiteX2" fmla="*/ 2316 w 981629"/>
                <a:gd name="connsiteY2" fmla="*/ 1132204 h 1132203"/>
                <a:gd name="connsiteX3" fmla="*/ 1158 w 981629"/>
                <a:gd name="connsiteY3" fmla="*/ 566006 h 1132203"/>
                <a:gd name="connsiteX4" fmla="*/ 0 w 981629"/>
                <a:gd name="connsiteY4" fmla="*/ 0 h 1132203"/>
                <a:gd name="connsiteX5" fmla="*/ 490719 w 981629"/>
                <a:gd name="connsiteY5" fmla="*/ 282038 h 1132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1629" h="1132203">
                  <a:moveTo>
                    <a:pt x="981630" y="564075"/>
                  </a:moveTo>
                  <a:lnTo>
                    <a:pt x="491877" y="848236"/>
                  </a:lnTo>
                  <a:lnTo>
                    <a:pt x="2316" y="1132204"/>
                  </a:lnTo>
                  <a:lnTo>
                    <a:pt x="1158" y="566006"/>
                  </a:lnTo>
                  <a:lnTo>
                    <a:pt x="0" y="0"/>
                  </a:lnTo>
                  <a:lnTo>
                    <a:pt x="490719" y="282038"/>
                  </a:lnTo>
                  <a:close/>
                </a:path>
              </a:pathLst>
            </a:custGeom>
            <a:grpFill/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D821214-956B-5F56-1833-8C21389D28EA}"/>
                </a:ext>
              </a:extLst>
            </p:cNvPr>
            <p:cNvSpPr/>
            <p:nvPr/>
          </p:nvSpPr>
          <p:spPr>
            <a:xfrm>
              <a:off x="11791683" y="-5361"/>
              <a:ext cx="400809" cy="462311"/>
            </a:xfrm>
            <a:custGeom>
              <a:avLst/>
              <a:gdLst>
                <a:gd name="connsiteX0" fmla="*/ 0 w 479327"/>
                <a:gd name="connsiteY0" fmla="*/ 277404 h 552878"/>
                <a:gd name="connsiteX1" fmla="*/ 239181 w 479327"/>
                <a:gd name="connsiteY1" fmla="*/ 138606 h 552878"/>
                <a:gd name="connsiteX2" fmla="*/ 478170 w 479327"/>
                <a:gd name="connsiteY2" fmla="*/ 0 h 552878"/>
                <a:gd name="connsiteX3" fmla="*/ 478749 w 479327"/>
                <a:gd name="connsiteY3" fmla="*/ 276439 h 552878"/>
                <a:gd name="connsiteX4" fmla="*/ 479328 w 479327"/>
                <a:gd name="connsiteY4" fmla="*/ 552878 h 552878"/>
                <a:gd name="connsiteX5" fmla="*/ 239761 w 479327"/>
                <a:gd name="connsiteY5" fmla="*/ 415045 h 552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9327" h="552878">
                  <a:moveTo>
                    <a:pt x="0" y="277404"/>
                  </a:moveTo>
                  <a:lnTo>
                    <a:pt x="239181" y="138606"/>
                  </a:lnTo>
                  <a:lnTo>
                    <a:pt x="478170" y="0"/>
                  </a:lnTo>
                  <a:lnTo>
                    <a:pt x="478749" y="276439"/>
                  </a:lnTo>
                  <a:lnTo>
                    <a:pt x="479328" y="552878"/>
                  </a:lnTo>
                  <a:lnTo>
                    <a:pt x="239761" y="415045"/>
                  </a:lnTo>
                  <a:close/>
                </a:path>
              </a:pathLst>
            </a:custGeom>
            <a:grpFill/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37C7C19-0399-5219-F994-1478BE23901B}"/>
                </a:ext>
              </a:extLst>
            </p:cNvPr>
            <p:cNvSpPr/>
            <p:nvPr/>
          </p:nvSpPr>
          <p:spPr>
            <a:xfrm>
              <a:off x="10774932" y="55172"/>
              <a:ext cx="400810" cy="462150"/>
            </a:xfrm>
            <a:custGeom>
              <a:avLst/>
              <a:gdLst>
                <a:gd name="connsiteX0" fmla="*/ 0 w 479328"/>
                <a:gd name="connsiteY0" fmla="*/ 277404 h 552685"/>
                <a:gd name="connsiteX1" fmla="*/ 239181 w 479328"/>
                <a:gd name="connsiteY1" fmla="*/ 138606 h 552685"/>
                <a:gd name="connsiteX2" fmla="*/ 478170 w 479328"/>
                <a:gd name="connsiteY2" fmla="*/ 0 h 552685"/>
                <a:gd name="connsiteX3" fmla="*/ 478749 w 479328"/>
                <a:gd name="connsiteY3" fmla="*/ 276439 h 552685"/>
                <a:gd name="connsiteX4" fmla="*/ 479328 w 479328"/>
                <a:gd name="connsiteY4" fmla="*/ 552685 h 552685"/>
                <a:gd name="connsiteX5" fmla="*/ 239568 w 479328"/>
                <a:gd name="connsiteY5" fmla="*/ 415045 h 552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9328" h="552685">
                  <a:moveTo>
                    <a:pt x="0" y="277404"/>
                  </a:moveTo>
                  <a:lnTo>
                    <a:pt x="239181" y="138606"/>
                  </a:lnTo>
                  <a:lnTo>
                    <a:pt x="478170" y="0"/>
                  </a:lnTo>
                  <a:lnTo>
                    <a:pt x="478749" y="276439"/>
                  </a:lnTo>
                  <a:lnTo>
                    <a:pt x="479328" y="552685"/>
                  </a:lnTo>
                  <a:lnTo>
                    <a:pt x="239568" y="415045"/>
                  </a:lnTo>
                  <a:close/>
                </a:path>
              </a:pathLst>
            </a:custGeom>
            <a:grpFill/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EEF7E000-DC5D-3316-6C74-2F7F3597767E}"/>
              </a:ext>
            </a:extLst>
          </p:cNvPr>
          <p:cNvSpPr txBox="1"/>
          <p:nvPr/>
        </p:nvSpPr>
        <p:spPr>
          <a:xfrm>
            <a:off x="6545559" y="1454466"/>
            <a:ext cx="4477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Are we effectively using our safety tools across projects?</a:t>
            </a:r>
            <a:endParaRPr lang="en-SG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0375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" grpId="0" animBg="1"/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D3E84-B366-837C-CF04-4D564657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360" y="235665"/>
            <a:ext cx="10969943" cy="889097"/>
          </a:xfrm>
        </p:spPr>
        <p:txBody>
          <a:bodyPr/>
          <a:lstStyle/>
          <a:p>
            <a:r>
              <a:rPr lang="en-US" dirty="0"/>
              <a:t>Methodology</a:t>
            </a:r>
            <a:br>
              <a:rPr lang="en-US" dirty="0"/>
            </a:br>
            <a:endParaRPr lang="en-US" sz="2000" b="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942EA8F-C9C9-E4A5-D3AE-5BEE64BC1F19}"/>
              </a:ext>
            </a:extLst>
          </p:cNvPr>
          <p:cNvSpPr/>
          <p:nvPr/>
        </p:nvSpPr>
        <p:spPr>
          <a:xfrm rot="17789983">
            <a:off x="-500120" y="5688877"/>
            <a:ext cx="1443597" cy="1443597"/>
          </a:xfrm>
          <a:prstGeom prst="ellipse">
            <a:avLst/>
          </a:prstGeom>
          <a:noFill/>
          <a:ln w="508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F19797D-BCA9-13D1-C127-F22CD2F82E8F}"/>
              </a:ext>
            </a:extLst>
          </p:cNvPr>
          <p:cNvGrpSpPr/>
          <p:nvPr/>
        </p:nvGrpSpPr>
        <p:grpSpPr>
          <a:xfrm>
            <a:off x="10774932" y="-166269"/>
            <a:ext cx="1663459" cy="1435029"/>
            <a:chOff x="10774932" y="-5361"/>
            <a:chExt cx="1663459" cy="1435029"/>
          </a:xfrm>
          <a:solidFill>
            <a:schemeClr val="accent5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EAE5D24-A921-68F8-B611-A43BB522CCB1}"/>
                </a:ext>
              </a:extLst>
            </p:cNvPr>
            <p:cNvSpPr/>
            <p:nvPr/>
          </p:nvSpPr>
          <p:spPr>
            <a:xfrm>
              <a:off x="11343503" y="166832"/>
              <a:ext cx="1094888" cy="1262836"/>
            </a:xfrm>
            <a:custGeom>
              <a:avLst/>
              <a:gdLst>
                <a:gd name="connsiteX0" fmla="*/ 981630 w 981629"/>
                <a:gd name="connsiteY0" fmla="*/ 564075 h 1132203"/>
                <a:gd name="connsiteX1" fmla="*/ 491877 w 981629"/>
                <a:gd name="connsiteY1" fmla="*/ 848236 h 1132203"/>
                <a:gd name="connsiteX2" fmla="*/ 2316 w 981629"/>
                <a:gd name="connsiteY2" fmla="*/ 1132204 h 1132203"/>
                <a:gd name="connsiteX3" fmla="*/ 1158 w 981629"/>
                <a:gd name="connsiteY3" fmla="*/ 566006 h 1132203"/>
                <a:gd name="connsiteX4" fmla="*/ 0 w 981629"/>
                <a:gd name="connsiteY4" fmla="*/ 0 h 1132203"/>
                <a:gd name="connsiteX5" fmla="*/ 490719 w 981629"/>
                <a:gd name="connsiteY5" fmla="*/ 282038 h 1132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1629" h="1132203">
                  <a:moveTo>
                    <a:pt x="981630" y="564075"/>
                  </a:moveTo>
                  <a:lnTo>
                    <a:pt x="491877" y="848236"/>
                  </a:lnTo>
                  <a:lnTo>
                    <a:pt x="2316" y="1132204"/>
                  </a:lnTo>
                  <a:lnTo>
                    <a:pt x="1158" y="566006"/>
                  </a:lnTo>
                  <a:lnTo>
                    <a:pt x="0" y="0"/>
                  </a:lnTo>
                  <a:lnTo>
                    <a:pt x="490719" y="282038"/>
                  </a:lnTo>
                  <a:close/>
                </a:path>
              </a:pathLst>
            </a:custGeom>
            <a:grpFill/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CDE5962-AC09-746F-6709-1A32ED514200}"/>
                </a:ext>
              </a:extLst>
            </p:cNvPr>
            <p:cNvSpPr/>
            <p:nvPr/>
          </p:nvSpPr>
          <p:spPr>
            <a:xfrm>
              <a:off x="11791683" y="-5361"/>
              <a:ext cx="400809" cy="462311"/>
            </a:xfrm>
            <a:custGeom>
              <a:avLst/>
              <a:gdLst>
                <a:gd name="connsiteX0" fmla="*/ 0 w 479327"/>
                <a:gd name="connsiteY0" fmla="*/ 277404 h 552878"/>
                <a:gd name="connsiteX1" fmla="*/ 239181 w 479327"/>
                <a:gd name="connsiteY1" fmla="*/ 138606 h 552878"/>
                <a:gd name="connsiteX2" fmla="*/ 478170 w 479327"/>
                <a:gd name="connsiteY2" fmla="*/ 0 h 552878"/>
                <a:gd name="connsiteX3" fmla="*/ 478749 w 479327"/>
                <a:gd name="connsiteY3" fmla="*/ 276439 h 552878"/>
                <a:gd name="connsiteX4" fmla="*/ 479328 w 479327"/>
                <a:gd name="connsiteY4" fmla="*/ 552878 h 552878"/>
                <a:gd name="connsiteX5" fmla="*/ 239761 w 479327"/>
                <a:gd name="connsiteY5" fmla="*/ 415045 h 552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9327" h="552878">
                  <a:moveTo>
                    <a:pt x="0" y="277404"/>
                  </a:moveTo>
                  <a:lnTo>
                    <a:pt x="239181" y="138606"/>
                  </a:lnTo>
                  <a:lnTo>
                    <a:pt x="478170" y="0"/>
                  </a:lnTo>
                  <a:lnTo>
                    <a:pt x="478749" y="276439"/>
                  </a:lnTo>
                  <a:lnTo>
                    <a:pt x="479328" y="552878"/>
                  </a:lnTo>
                  <a:lnTo>
                    <a:pt x="239761" y="415045"/>
                  </a:lnTo>
                  <a:close/>
                </a:path>
              </a:pathLst>
            </a:custGeom>
            <a:grpFill/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318FA1D-A06C-15E8-AA82-888182360D9A}"/>
                </a:ext>
              </a:extLst>
            </p:cNvPr>
            <p:cNvSpPr/>
            <p:nvPr/>
          </p:nvSpPr>
          <p:spPr>
            <a:xfrm>
              <a:off x="10774932" y="55172"/>
              <a:ext cx="400810" cy="462150"/>
            </a:xfrm>
            <a:custGeom>
              <a:avLst/>
              <a:gdLst>
                <a:gd name="connsiteX0" fmla="*/ 0 w 479328"/>
                <a:gd name="connsiteY0" fmla="*/ 277404 h 552685"/>
                <a:gd name="connsiteX1" fmla="*/ 239181 w 479328"/>
                <a:gd name="connsiteY1" fmla="*/ 138606 h 552685"/>
                <a:gd name="connsiteX2" fmla="*/ 478170 w 479328"/>
                <a:gd name="connsiteY2" fmla="*/ 0 h 552685"/>
                <a:gd name="connsiteX3" fmla="*/ 478749 w 479328"/>
                <a:gd name="connsiteY3" fmla="*/ 276439 h 552685"/>
                <a:gd name="connsiteX4" fmla="*/ 479328 w 479328"/>
                <a:gd name="connsiteY4" fmla="*/ 552685 h 552685"/>
                <a:gd name="connsiteX5" fmla="*/ 239568 w 479328"/>
                <a:gd name="connsiteY5" fmla="*/ 415045 h 552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9328" h="552685">
                  <a:moveTo>
                    <a:pt x="0" y="277404"/>
                  </a:moveTo>
                  <a:lnTo>
                    <a:pt x="239181" y="138606"/>
                  </a:lnTo>
                  <a:lnTo>
                    <a:pt x="478170" y="0"/>
                  </a:lnTo>
                  <a:lnTo>
                    <a:pt x="478749" y="276439"/>
                  </a:lnTo>
                  <a:lnTo>
                    <a:pt x="479328" y="552685"/>
                  </a:lnTo>
                  <a:lnTo>
                    <a:pt x="239568" y="415045"/>
                  </a:lnTo>
                  <a:close/>
                </a:path>
              </a:pathLst>
            </a:custGeom>
            <a:grpFill/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07AD1A5A-EC24-E031-FF25-D87D03A9B08A}"/>
              </a:ext>
            </a:extLst>
          </p:cNvPr>
          <p:cNvSpPr/>
          <p:nvPr/>
        </p:nvSpPr>
        <p:spPr>
          <a:xfrm>
            <a:off x="3702746" y="3943665"/>
            <a:ext cx="2405964" cy="2187238"/>
          </a:xfrm>
          <a:prstGeom prst="rect">
            <a:avLst/>
          </a:prstGeom>
          <a:solidFill>
            <a:srgbClr val="FFA9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864298D-26A8-AAED-87F4-EBA56505B210}"/>
              </a:ext>
            </a:extLst>
          </p:cNvPr>
          <p:cNvSpPr/>
          <p:nvPr/>
        </p:nvSpPr>
        <p:spPr>
          <a:xfrm>
            <a:off x="6292909" y="3943665"/>
            <a:ext cx="2193169" cy="1586494"/>
          </a:xfrm>
          <a:prstGeom prst="rect">
            <a:avLst/>
          </a:prstGeom>
          <a:solidFill>
            <a:srgbClr val="8BC53F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1AE9B05-1F47-A270-E4A9-85027B1060C7}"/>
              </a:ext>
            </a:extLst>
          </p:cNvPr>
          <p:cNvSpPr/>
          <p:nvPr/>
        </p:nvSpPr>
        <p:spPr>
          <a:xfrm>
            <a:off x="6292909" y="1332891"/>
            <a:ext cx="1487321" cy="2453590"/>
          </a:xfrm>
          <a:prstGeom prst="rect">
            <a:avLst/>
          </a:prstGeom>
          <a:solidFill>
            <a:srgbClr val="0072C6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4E1DE03-CF85-19E0-24BD-E7AA49513122}"/>
              </a:ext>
            </a:extLst>
          </p:cNvPr>
          <p:cNvSpPr/>
          <p:nvPr/>
        </p:nvSpPr>
        <p:spPr>
          <a:xfrm>
            <a:off x="4421195" y="1925299"/>
            <a:ext cx="1687512" cy="1861182"/>
          </a:xfrm>
          <a:prstGeom prst="rect">
            <a:avLst/>
          </a:prstGeom>
          <a:solidFill>
            <a:srgbClr val="6C3483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C7ED102E-5A96-2796-7078-658F1DD149A5}"/>
              </a:ext>
            </a:extLst>
          </p:cNvPr>
          <p:cNvSpPr/>
          <p:nvPr/>
        </p:nvSpPr>
        <p:spPr>
          <a:xfrm>
            <a:off x="5223580" y="2896189"/>
            <a:ext cx="1956188" cy="1956189"/>
          </a:xfrm>
          <a:prstGeom prst="rect">
            <a:avLst/>
          </a:prstGeom>
          <a:solidFill>
            <a:sysClr val="window" lastClr="FFFFFF">
              <a:alpha val="20000"/>
            </a:sys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42E8DD09-B1C7-66B9-6E0E-65744177670A}"/>
              </a:ext>
            </a:extLst>
          </p:cNvPr>
          <p:cNvSpPr/>
          <p:nvPr/>
        </p:nvSpPr>
        <p:spPr>
          <a:xfrm flipH="1">
            <a:off x="8214804" y="2041802"/>
            <a:ext cx="2510040" cy="889097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ea typeface="Open Sans" panose="020B0606030504020204" pitchFamily="34" charset="0"/>
                <a:cs typeface="Open Sans" panose="020B0606030504020204" pitchFamily="34" charset="0"/>
              </a:rPr>
              <a:t>After EDA, choosing an use case and analyse deep dive following a fishbone framework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634B555-FB42-6BDB-AE23-A9962BA65B99}"/>
              </a:ext>
            </a:extLst>
          </p:cNvPr>
          <p:cNvSpPr/>
          <p:nvPr/>
        </p:nvSpPr>
        <p:spPr>
          <a:xfrm flipH="1">
            <a:off x="8933015" y="4701787"/>
            <a:ext cx="2214207" cy="46951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1400" kern="0" dirty="0">
                <a:solidFill>
                  <a:prstClr val="black">
                    <a:lumMod val="65000"/>
                    <a:lumOff val="35000"/>
                  </a:prst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Presenting the insights by story telling approach</a:t>
            </a:r>
            <a:endParaRPr kumimoji="0" lang="en-IN" sz="1400" b="0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6C4CE6F-0F9E-6DCF-6288-596AC264AAE5}"/>
              </a:ext>
            </a:extLst>
          </p:cNvPr>
          <p:cNvSpPr/>
          <p:nvPr/>
        </p:nvSpPr>
        <p:spPr>
          <a:xfrm flipH="1">
            <a:off x="1116010" y="4623729"/>
            <a:ext cx="2214207" cy="46951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ea typeface="Open Sans" panose="020B0606030504020204" pitchFamily="34" charset="0"/>
                <a:cs typeface="Open Sans" panose="020B0606030504020204" pitchFamily="34" charset="0"/>
              </a:rPr>
              <a:t>Explore data by PBI visualization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1D6121DF-8E10-D2A4-4C0B-097248B67E7C}"/>
              </a:ext>
            </a:extLst>
          </p:cNvPr>
          <p:cNvSpPr/>
          <p:nvPr/>
        </p:nvSpPr>
        <p:spPr>
          <a:xfrm flipH="1">
            <a:off x="1404500" y="1412776"/>
            <a:ext cx="2782312" cy="2016224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IN" sz="1400" kern="0" dirty="0">
                <a:solidFill>
                  <a:prstClr val="black">
                    <a:lumMod val="65000"/>
                    <a:lumOff val="35000"/>
                  </a:prst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Review data: count rows, data distribution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ea typeface="Open Sans" panose="020B0606030504020204" pitchFamily="34" charset="0"/>
                <a:cs typeface="Open Sans" panose="020B0606030504020204" pitchFamily="34" charset="0"/>
              </a:rPr>
              <a:t>Parsing values from </a:t>
            </a:r>
            <a:r>
              <a:rPr lang="en-IN" sz="1400" kern="0" dirty="0">
                <a:solidFill>
                  <a:prstClr val="black">
                    <a:lumMod val="65000"/>
                    <a:lumOff val="35000"/>
                  </a:prst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J</a:t>
            </a:r>
            <a:r>
              <a:rPr kumimoji="0" lang="en-IN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ea typeface="Open Sans" panose="020B0606030504020204" pitchFamily="34" charset="0"/>
                <a:cs typeface="Open Sans" panose="020B0606030504020204" pitchFamily="34" charset="0"/>
              </a:rPr>
              <a:t>son columns depending on use case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IN" sz="1400" kern="0" dirty="0">
                <a:solidFill>
                  <a:prstClr val="black">
                    <a:lumMod val="65000"/>
                    <a:lumOff val="35000"/>
                  </a:prst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Convert datetime for date columns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14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ea typeface="Open Sans" panose="020B0606030504020204" pitchFamily="34" charset="0"/>
                <a:cs typeface="Open Sans" panose="020B0606030504020204" pitchFamily="34" charset="0"/>
              </a:rPr>
              <a:t>Splitting values from geo column</a:t>
            </a:r>
          </a:p>
        </p:txBody>
      </p:sp>
      <p:pic>
        <p:nvPicPr>
          <p:cNvPr id="77" name="Graphic 76" descr="Puzzle with solid fill">
            <a:extLst>
              <a:ext uri="{FF2B5EF4-FFF2-40B4-BE49-F238E27FC236}">
                <a16:creationId xmlns:a16="http://schemas.microsoft.com/office/drawing/2014/main" id="{F50D68F2-413C-5BAC-8C3B-8F51C39AC2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453843" y="3121215"/>
            <a:ext cx="422818" cy="422818"/>
          </a:xfrm>
          <a:prstGeom prst="rect">
            <a:avLst/>
          </a:prstGeom>
        </p:spPr>
      </p:pic>
      <p:pic>
        <p:nvPicPr>
          <p:cNvPr id="78" name="Graphic 77" descr="Rocket with solid fill">
            <a:extLst>
              <a:ext uri="{FF2B5EF4-FFF2-40B4-BE49-F238E27FC236}">
                <a16:creationId xmlns:a16="http://schemas.microsoft.com/office/drawing/2014/main" id="{3A1C9C73-B2C6-E55E-F3D6-2E284889CED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503464" y="4160839"/>
            <a:ext cx="422818" cy="422818"/>
          </a:xfrm>
          <a:prstGeom prst="rect">
            <a:avLst/>
          </a:prstGeom>
        </p:spPr>
      </p:pic>
      <p:pic>
        <p:nvPicPr>
          <p:cNvPr id="79" name="Graphic 78" descr="Shield Tick with solid fill">
            <a:extLst>
              <a:ext uri="{FF2B5EF4-FFF2-40B4-BE49-F238E27FC236}">
                <a16:creationId xmlns:a16="http://schemas.microsoft.com/office/drawing/2014/main" id="{4048BBCE-FE22-2617-F0FF-BF89FDB74EE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453843" y="4160839"/>
            <a:ext cx="422818" cy="422818"/>
          </a:xfrm>
          <a:prstGeom prst="rect">
            <a:avLst/>
          </a:prstGeom>
        </p:spPr>
      </p:pic>
      <p:pic>
        <p:nvPicPr>
          <p:cNvPr id="80" name="Graphic 79" descr="Single gear with solid fill">
            <a:extLst>
              <a:ext uri="{FF2B5EF4-FFF2-40B4-BE49-F238E27FC236}">
                <a16:creationId xmlns:a16="http://schemas.microsoft.com/office/drawing/2014/main" id="{614AE90D-691C-BC6B-6E9F-40ABCF56E5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503464" y="3121215"/>
            <a:ext cx="422818" cy="422818"/>
          </a:xfrm>
          <a:prstGeom prst="rect">
            <a:avLst/>
          </a:prstGeom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04ACC0C3-5980-5EE3-A132-4C20A8F2A334}"/>
              </a:ext>
            </a:extLst>
          </p:cNvPr>
          <p:cNvSpPr/>
          <p:nvPr/>
        </p:nvSpPr>
        <p:spPr>
          <a:xfrm flipH="1">
            <a:off x="4655125" y="2132855"/>
            <a:ext cx="1219199" cy="596489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r>
              <a:rPr lang="en-IN" sz="1400" dirty="0">
                <a:solidFill>
                  <a:prstClr val="white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Data Cleaning &amp; Preparation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A2271AFA-438F-49B7-D04D-DB55A9296D12}"/>
              </a:ext>
            </a:extLst>
          </p:cNvPr>
          <p:cNvSpPr/>
          <p:nvPr/>
        </p:nvSpPr>
        <p:spPr>
          <a:xfrm flipH="1">
            <a:off x="6497777" y="1556792"/>
            <a:ext cx="1080658" cy="596489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r>
              <a:rPr lang="en-IN" sz="1400" dirty="0">
                <a:solidFill>
                  <a:prstClr val="white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Business use case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21DF316E-7585-8974-C1FF-ED72EC7BF516}"/>
              </a:ext>
            </a:extLst>
          </p:cNvPr>
          <p:cNvSpPr/>
          <p:nvPr/>
        </p:nvSpPr>
        <p:spPr>
          <a:xfrm flipH="1">
            <a:off x="7190504" y="4729483"/>
            <a:ext cx="1080658" cy="596489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algn="r"/>
            <a:r>
              <a:rPr lang="en-IN" sz="1400" dirty="0">
                <a:solidFill>
                  <a:prstClr val="white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Deliver Insights and Actions. 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31C2CBA-5756-EFDD-71A1-392ACE3D500F}"/>
              </a:ext>
            </a:extLst>
          </p:cNvPr>
          <p:cNvSpPr/>
          <p:nvPr/>
        </p:nvSpPr>
        <p:spPr>
          <a:xfrm flipH="1">
            <a:off x="3893122" y="5325228"/>
            <a:ext cx="1080658" cy="596489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r>
              <a:rPr lang="en-IN" sz="1400" dirty="0">
                <a:solidFill>
                  <a:prstClr val="white"/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Exploratory data Analysis (EDA)</a:t>
            </a:r>
          </a:p>
        </p:txBody>
      </p:sp>
    </p:spTree>
    <p:extLst>
      <p:ext uri="{BB962C8B-B14F-4D97-AF65-F5344CB8AC3E}">
        <p14:creationId xmlns:p14="http://schemas.microsoft.com/office/powerpoint/2010/main" val="763192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F0BA00-C981-FBA2-9197-E2237BB231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28517-0A93-7340-CDC1-01DDA7BD9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360" y="235665"/>
            <a:ext cx="10969943" cy="889097"/>
          </a:xfrm>
        </p:spPr>
        <p:txBody>
          <a:bodyPr/>
          <a:lstStyle/>
          <a:p>
            <a:r>
              <a:rPr lang="en-US" dirty="0"/>
              <a:t>Operational Behavior Through Forms </a:t>
            </a:r>
            <a:br>
              <a:rPr lang="en-US" dirty="0"/>
            </a:br>
            <a:endParaRPr lang="en-US" sz="2000" b="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BB0A1D87-0B65-64C0-2EB5-9752E08F5407}"/>
              </a:ext>
            </a:extLst>
          </p:cNvPr>
          <p:cNvSpPr/>
          <p:nvPr/>
        </p:nvSpPr>
        <p:spPr>
          <a:xfrm rot="17789983">
            <a:off x="-500120" y="5688877"/>
            <a:ext cx="1443597" cy="1443597"/>
          </a:xfrm>
          <a:prstGeom prst="ellipse">
            <a:avLst/>
          </a:prstGeom>
          <a:noFill/>
          <a:ln w="508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78C0FF1-3674-8917-88D8-BB57D47AC9F6}"/>
              </a:ext>
            </a:extLst>
          </p:cNvPr>
          <p:cNvSpPr/>
          <p:nvPr/>
        </p:nvSpPr>
        <p:spPr>
          <a:xfrm rot="17789983">
            <a:off x="663593" y="5740724"/>
            <a:ext cx="667170" cy="667170"/>
          </a:xfrm>
          <a:prstGeom prst="ellipse">
            <a:avLst/>
          </a:prstGeom>
          <a:noFill/>
          <a:ln w="508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A22C8EC-6122-DC65-55F3-EC17E7B82395}"/>
              </a:ext>
            </a:extLst>
          </p:cNvPr>
          <p:cNvGrpSpPr/>
          <p:nvPr/>
        </p:nvGrpSpPr>
        <p:grpSpPr>
          <a:xfrm>
            <a:off x="10774932" y="-166269"/>
            <a:ext cx="1663459" cy="1435029"/>
            <a:chOff x="10774932" y="-5361"/>
            <a:chExt cx="1663459" cy="1435029"/>
          </a:xfrm>
          <a:solidFill>
            <a:schemeClr val="accent5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6646D72-33FB-1D39-DFAF-952D86EB0461}"/>
                </a:ext>
              </a:extLst>
            </p:cNvPr>
            <p:cNvSpPr/>
            <p:nvPr/>
          </p:nvSpPr>
          <p:spPr>
            <a:xfrm>
              <a:off x="11343503" y="166832"/>
              <a:ext cx="1094888" cy="1262836"/>
            </a:xfrm>
            <a:custGeom>
              <a:avLst/>
              <a:gdLst>
                <a:gd name="connsiteX0" fmla="*/ 981630 w 981629"/>
                <a:gd name="connsiteY0" fmla="*/ 564075 h 1132203"/>
                <a:gd name="connsiteX1" fmla="*/ 491877 w 981629"/>
                <a:gd name="connsiteY1" fmla="*/ 848236 h 1132203"/>
                <a:gd name="connsiteX2" fmla="*/ 2316 w 981629"/>
                <a:gd name="connsiteY2" fmla="*/ 1132204 h 1132203"/>
                <a:gd name="connsiteX3" fmla="*/ 1158 w 981629"/>
                <a:gd name="connsiteY3" fmla="*/ 566006 h 1132203"/>
                <a:gd name="connsiteX4" fmla="*/ 0 w 981629"/>
                <a:gd name="connsiteY4" fmla="*/ 0 h 1132203"/>
                <a:gd name="connsiteX5" fmla="*/ 490719 w 981629"/>
                <a:gd name="connsiteY5" fmla="*/ 282038 h 1132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1629" h="1132203">
                  <a:moveTo>
                    <a:pt x="981630" y="564075"/>
                  </a:moveTo>
                  <a:lnTo>
                    <a:pt x="491877" y="848236"/>
                  </a:lnTo>
                  <a:lnTo>
                    <a:pt x="2316" y="1132204"/>
                  </a:lnTo>
                  <a:lnTo>
                    <a:pt x="1158" y="566006"/>
                  </a:lnTo>
                  <a:lnTo>
                    <a:pt x="0" y="0"/>
                  </a:lnTo>
                  <a:lnTo>
                    <a:pt x="490719" y="282038"/>
                  </a:lnTo>
                  <a:close/>
                </a:path>
              </a:pathLst>
            </a:custGeom>
            <a:grpFill/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AD4AA8A-4571-CE37-793C-3AA1BDB5A473}"/>
                </a:ext>
              </a:extLst>
            </p:cNvPr>
            <p:cNvSpPr/>
            <p:nvPr/>
          </p:nvSpPr>
          <p:spPr>
            <a:xfrm>
              <a:off x="11791683" y="-5361"/>
              <a:ext cx="400809" cy="462311"/>
            </a:xfrm>
            <a:custGeom>
              <a:avLst/>
              <a:gdLst>
                <a:gd name="connsiteX0" fmla="*/ 0 w 479327"/>
                <a:gd name="connsiteY0" fmla="*/ 277404 h 552878"/>
                <a:gd name="connsiteX1" fmla="*/ 239181 w 479327"/>
                <a:gd name="connsiteY1" fmla="*/ 138606 h 552878"/>
                <a:gd name="connsiteX2" fmla="*/ 478170 w 479327"/>
                <a:gd name="connsiteY2" fmla="*/ 0 h 552878"/>
                <a:gd name="connsiteX3" fmla="*/ 478749 w 479327"/>
                <a:gd name="connsiteY3" fmla="*/ 276439 h 552878"/>
                <a:gd name="connsiteX4" fmla="*/ 479328 w 479327"/>
                <a:gd name="connsiteY4" fmla="*/ 552878 h 552878"/>
                <a:gd name="connsiteX5" fmla="*/ 239761 w 479327"/>
                <a:gd name="connsiteY5" fmla="*/ 415045 h 552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9327" h="552878">
                  <a:moveTo>
                    <a:pt x="0" y="277404"/>
                  </a:moveTo>
                  <a:lnTo>
                    <a:pt x="239181" y="138606"/>
                  </a:lnTo>
                  <a:lnTo>
                    <a:pt x="478170" y="0"/>
                  </a:lnTo>
                  <a:lnTo>
                    <a:pt x="478749" y="276439"/>
                  </a:lnTo>
                  <a:lnTo>
                    <a:pt x="479328" y="552878"/>
                  </a:lnTo>
                  <a:lnTo>
                    <a:pt x="239761" y="415045"/>
                  </a:lnTo>
                  <a:close/>
                </a:path>
              </a:pathLst>
            </a:custGeom>
            <a:grpFill/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F677E449-D723-7D36-1E80-32F0480C490D}"/>
                </a:ext>
              </a:extLst>
            </p:cNvPr>
            <p:cNvSpPr/>
            <p:nvPr/>
          </p:nvSpPr>
          <p:spPr>
            <a:xfrm>
              <a:off x="10774932" y="55172"/>
              <a:ext cx="400810" cy="462150"/>
            </a:xfrm>
            <a:custGeom>
              <a:avLst/>
              <a:gdLst>
                <a:gd name="connsiteX0" fmla="*/ 0 w 479328"/>
                <a:gd name="connsiteY0" fmla="*/ 277404 h 552685"/>
                <a:gd name="connsiteX1" fmla="*/ 239181 w 479328"/>
                <a:gd name="connsiteY1" fmla="*/ 138606 h 552685"/>
                <a:gd name="connsiteX2" fmla="*/ 478170 w 479328"/>
                <a:gd name="connsiteY2" fmla="*/ 0 h 552685"/>
                <a:gd name="connsiteX3" fmla="*/ 478749 w 479328"/>
                <a:gd name="connsiteY3" fmla="*/ 276439 h 552685"/>
                <a:gd name="connsiteX4" fmla="*/ 479328 w 479328"/>
                <a:gd name="connsiteY4" fmla="*/ 552685 h 552685"/>
                <a:gd name="connsiteX5" fmla="*/ 239568 w 479328"/>
                <a:gd name="connsiteY5" fmla="*/ 415045 h 552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9328" h="552685">
                  <a:moveTo>
                    <a:pt x="0" y="277404"/>
                  </a:moveTo>
                  <a:lnTo>
                    <a:pt x="239181" y="138606"/>
                  </a:lnTo>
                  <a:lnTo>
                    <a:pt x="478170" y="0"/>
                  </a:lnTo>
                  <a:lnTo>
                    <a:pt x="478749" y="276439"/>
                  </a:lnTo>
                  <a:lnTo>
                    <a:pt x="479328" y="552685"/>
                  </a:lnTo>
                  <a:lnTo>
                    <a:pt x="239568" y="415045"/>
                  </a:lnTo>
                  <a:close/>
                </a:path>
              </a:pathLst>
            </a:custGeom>
            <a:grpFill/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0E122A7B-17AE-BAF6-ABE8-F6043B7ED5F8}"/>
              </a:ext>
            </a:extLst>
          </p:cNvPr>
          <p:cNvGrpSpPr/>
          <p:nvPr/>
        </p:nvGrpSpPr>
        <p:grpSpPr>
          <a:xfrm>
            <a:off x="378360" y="1628800"/>
            <a:ext cx="8391276" cy="3998128"/>
            <a:chOff x="378360" y="1628800"/>
            <a:chExt cx="8391276" cy="3998128"/>
          </a:xfrm>
        </p:grpSpPr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EBA7F33B-E42F-00B8-DD53-1BC4FBA817CC}"/>
                </a:ext>
              </a:extLst>
            </p:cNvPr>
            <p:cNvSpPr/>
            <p:nvPr/>
          </p:nvSpPr>
          <p:spPr>
            <a:xfrm>
              <a:off x="5232188" y="1628800"/>
              <a:ext cx="1827132" cy="3998128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38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357B61F-7AA1-C285-C735-7B5B0FC6ADA2}"/>
                </a:ext>
              </a:extLst>
            </p:cNvPr>
            <p:cNvGrpSpPr/>
            <p:nvPr/>
          </p:nvGrpSpPr>
          <p:grpSpPr>
            <a:xfrm>
              <a:off x="378360" y="2011299"/>
              <a:ext cx="8391276" cy="2729091"/>
              <a:chOff x="567126" y="2204864"/>
              <a:chExt cx="8391276" cy="2729091"/>
            </a:xfrm>
          </p:grpSpPr>
          <p:graphicFrame>
            <p:nvGraphicFramePr>
              <p:cNvPr id="19" name="Chart 18">
                <a:extLst>
                  <a:ext uri="{FF2B5EF4-FFF2-40B4-BE49-F238E27FC236}">
                    <a16:creationId xmlns:a16="http://schemas.microsoft.com/office/drawing/2014/main" id="{5CBCDE41-230F-AACC-601C-D4A1B789D624}"/>
                  </a:ext>
                </a:extLst>
              </p:cNvPr>
              <p:cNvGraphicFramePr>
                <a:graphicFrameLocks/>
              </p:cNvGraphicFramePr>
              <p:nvPr/>
            </p:nvGraphicFramePr>
            <p:xfrm>
              <a:off x="567126" y="2204864"/>
              <a:ext cx="7732276" cy="2729091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5AE87515-D14F-B64B-FB61-45F53340E2FD}"/>
                  </a:ext>
                </a:extLst>
              </p:cNvPr>
              <p:cNvSpPr txBox="1"/>
              <p:nvPr/>
            </p:nvSpPr>
            <p:spPr>
              <a:xfrm>
                <a:off x="7606580" y="3192279"/>
                <a:ext cx="1224136" cy="288032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noAutofit/>
              </a:bodyPr>
              <a:lstStyle/>
              <a:p>
                <a:pPr algn="ctr"/>
                <a:r>
                  <a:rPr lang="en-US" sz="1000" dirty="0">
                    <a:solidFill>
                      <a:srgbClr val="0070C0"/>
                    </a:solidFill>
                    <a:cs typeface="Arial" pitchFamily="34" charset="0"/>
                  </a:rPr>
                  <a:t>Quality form 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54F825FB-DFBD-BEF5-E45C-9A4074B9ED9A}"/>
                  </a:ext>
                </a:extLst>
              </p:cNvPr>
              <p:cNvSpPr txBox="1"/>
              <p:nvPr/>
            </p:nvSpPr>
            <p:spPr>
              <a:xfrm>
                <a:off x="7744691" y="3835359"/>
                <a:ext cx="1175904" cy="288032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noAutofit/>
              </a:bodyPr>
              <a:lstStyle/>
              <a:p>
                <a:pPr algn="ctr"/>
                <a:r>
                  <a:rPr lang="en-US" sz="1000" dirty="0">
                    <a:solidFill>
                      <a:schemeClr val="accent2">
                        <a:lumMod val="50000"/>
                      </a:schemeClr>
                    </a:solidFill>
                    <a:cs typeface="Arial" pitchFamily="34" charset="0"/>
                  </a:rPr>
                  <a:t>PTW form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A67EE01-1650-D411-5C0A-AE74C083BC59}"/>
                  </a:ext>
                </a:extLst>
              </p:cNvPr>
              <p:cNvSpPr txBox="1"/>
              <p:nvPr/>
            </p:nvSpPr>
            <p:spPr>
              <a:xfrm>
                <a:off x="7779400" y="3998324"/>
                <a:ext cx="1175904" cy="288032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noAutofit/>
              </a:bodyPr>
              <a:lstStyle/>
              <a:p>
                <a:pPr algn="ctr"/>
                <a:r>
                  <a:rPr lang="en-US" sz="1000" dirty="0">
                    <a:solidFill>
                      <a:srgbClr val="00B050"/>
                    </a:solidFill>
                    <a:cs typeface="Arial" pitchFamily="34" charset="0"/>
                  </a:rPr>
                  <a:t>Safety form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548F1323-DD9A-BE57-557F-2FB1B0106DF3}"/>
                  </a:ext>
                </a:extLst>
              </p:cNvPr>
              <p:cNvSpPr txBox="1"/>
              <p:nvPr/>
            </p:nvSpPr>
            <p:spPr>
              <a:xfrm>
                <a:off x="7782498" y="4251890"/>
                <a:ext cx="1175904" cy="288032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noAutofit/>
              </a:bodyPr>
              <a:lstStyle/>
              <a:p>
                <a:pPr algn="ctr"/>
                <a:r>
                  <a:rPr lang="en-US" sz="1000" dirty="0">
                    <a:solidFill>
                      <a:srgbClr val="FF0000"/>
                    </a:solidFill>
                    <a:cs typeface="Arial" pitchFamily="34" charset="0"/>
                  </a:rPr>
                  <a:t>Incident form</a:t>
                </a:r>
              </a:p>
            </p:txBody>
          </p:sp>
        </p:grp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0297A8BF-E03E-7340-4697-004D916CF420}"/>
              </a:ext>
            </a:extLst>
          </p:cNvPr>
          <p:cNvSpPr txBox="1"/>
          <p:nvPr/>
        </p:nvSpPr>
        <p:spPr>
          <a:xfrm>
            <a:off x="378360" y="894755"/>
            <a:ext cx="4652307" cy="230007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/>
            <a:r>
              <a:rPr lang="en-US" sz="1600" b="0" dirty="0"/>
              <a:t>Quality Checks → PTW Control → Safety Monitoring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000C165-C0CB-6FAB-6E3D-801ABF539034}"/>
              </a:ext>
            </a:extLst>
          </p:cNvPr>
          <p:cNvGrpSpPr/>
          <p:nvPr/>
        </p:nvGrpSpPr>
        <p:grpSpPr>
          <a:xfrm>
            <a:off x="8879337" y="1892057"/>
            <a:ext cx="3033398" cy="3073885"/>
            <a:chOff x="5152571" y="794657"/>
            <a:chExt cx="3033398" cy="3073885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637C6F5D-9F57-0F90-F24E-D1F7759D9B0C}"/>
                </a:ext>
              </a:extLst>
            </p:cNvPr>
            <p:cNvSpPr/>
            <p:nvPr/>
          </p:nvSpPr>
          <p:spPr>
            <a:xfrm>
              <a:off x="5152571" y="794657"/>
              <a:ext cx="3033398" cy="30738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2A057758-DFE9-FC13-8A74-D962877BC050}"/>
                </a:ext>
              </a:extLst>
            </p:cNvPr>
            <p:cNvSpPr txBox="1"/>
            <p:nvPr/>
          </p:nvSpPr>
          <p:spPr>
            <a:xfrm>
              <a:off x="5486585" y="1132605"/>
              <a:ext cx="2665826" cy="258509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The number of </a:t>
              </a:r>
              <a:r>
                <a:rPr lang="en-US" sz="1400" dirty="0">
                  <a:solidFill>
                    <a:srgbClr val="0070C0"/>
                  </a:solidFill>
                  <a:cs typeface="Arial" pitchFamily="34" charset="0"/>
                </a:rPr>
                <a:t>Quality/PTW/Safety forms </a:t>
              </a:r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are used mostly over time, especially between 2023 - 2024. It emphasizes the business prioritize to control the quality level and minimize risks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71431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12A833-B097-5C2A-9400-82260A55ED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12CBF-ABF3-DF46-EC8F-81C7854E63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560" y="137817"/>
            <a:ext cx="10969943" cy="889097"/>
          </a:xfrm>
        </p:spPr>
        <p:txBody>
          <a:bodyPr/>
          <a:lstStyle/>
          <a:p>
            <a:r>
              <a:rPr lang="en-US" dirty="0"/>
              <a:t>High risk projects drive most PTW form activity</a:t>
            </a:r>
            <a:endParaRPr lang="en-US" sz="2000" b="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3121FF8-4A85-4556-7D01-E08444962930}"/>
              </a:ext>
            </a:extLst>
          </p:cNvPr>
          <p:cNvSpPr/>
          <p:nvPr/>
        </p:nvSpPr>
        <p:spPr>
          <a:xfrm rot="17789983">
            <a:off x="-500120" y="5688877"/>
            <a:ext cx="1443597" cy="1443597"/>
          </a:xfrm>
          <a:prstGeom prst="ellipse">
            <a:avLst/>
          </a:prstGeom>
          <a:noFill/>
          <a:ln w="508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CCC317A-1B57-EC35-A3F4-A72F466F435F}"/>
              </a:ext>
            </a:extLst>
          </p:cNvPr>
          <p:cNvSpPr/>
          <p:nvPr/>
        </p:nvSpPr>
        <p:spPr>
          <a:xfrm rot="17789983">
            <a:off x="663593" y="5740724"/>
            <a:ext cx="667170" cy="667170"/>
          </a:xfrm>
          <a:prstGeom prst="ellipse">
            <a:avLst/>
          </a:prstGeom>
          <a:noFill/>
          <a:ln w="508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276AB24-3655-BB5D-B36A-9E10F6220684}"/>
              </a:ext>
            </a:extLst>
          </p:cNvPr>
          <p:cNvGrpSpPr/>
          <p:nvPr/>
        </p:nvGrpSpPr>
        <p:grpSpPr>
          <a:xfrm>
            <a:off x="10774932" y="-166269"/>
            <a:ext cx="1663459" cy="1435029"/>
            <a:chOff x="10774932" y="-5361"/>
            <a:chExt cx="1663459" cy="1435029"/>
          </a:xfrm>
          <a:solidFill>
            <a:schemeClr val="accent5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39C7D2A-1C11-CA28-53F5-51FC0F3A75A3}"/>
                </a:ext>
              </a:extLst>
            </p:cNvPr>
            <p:cNvSpPr/>
            <p:nvPr/>
          </p:nvSpPr>
          <p:spPr>
            <a:xfrm>
              <a:off x="11343503" y="166832"/>
              <a:ext cx="1094888" cy="1262836"/>
            </a:xfrm>
            <a:custGeom>
              <a:avLst/>
              <a:gdLst>
                <a:gd name="connsiteX0" fmla="*/ 981630 w 981629"/>
                <a:gd name="connsiteY0" fmla="*/ 564075 h 1132203"/>
                <a:gd name="connsiteX1" fmla="*/ 491877 w 981629"/>
                <a:gd name="connsiteY1" fmla="*/ 848236 h 1132203"/>
                <a:gd name="connsiteX2" fmla="*/ 2316 w 981629"/>
                <a:gd name="connsiteY2" fmla="*/ 1132204 h 1132203"/>
                <a:gd name="connsiteX3" fmla="*/ 1158 w 981629"/>
                <a:gd name="connsiteY3" fmla="*/ 566006 h 1132203"/>
                <a:gd name="connsiteX4" fmla="*/ 0 w 981629"/>
                <a:gd name="connsiteY4" fmla="*/ 0 h 1132203"/>
                <a:gd name="connsiteX5" fmla="*/ 490719 w 981629"/>
                <a:gd name="connsiteY5" fmla="*/ 282038 h 1132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1629" h="1132203">
                  <a:moveTo>
                    <a:pt x="981630" y="564075"/>
                  </a:moveTo>
                  <a:lnTo>
                    <a:pt x="491877" y="848236"/>
                  </a:lnTo>
                  <a:lnTo>
                    <a:pt x="2316" y="1132204"/>
                  </a:lnTo>
                  <a:lnTo>
                    <a:pt x="1158" y="566006"/>
                  </a:lnTo>
                  <a:lnTo>
                    <a:pt x="0" y="0"/>
                  </a:lnTo>
                  <a:lnTo>
                    <a:pt x="490719" y="282038"/>
                  </a:lnTo>
                  <a:close/>
                </a:path>
              </a:pathLst>
            </a:custGeom>
            <a:grpFill/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2BE3A70-8104-C504-9973-536FFCCBF320}"/>
                </a:ext>
              </a:extLst>
            </p:cNvPr>
            <p:cNvSpPr/>
            <p:nvPr/>
          </p:nvSpPr>
          <p:spPr>
            <a:xfrm>
              <a:off x="11791683" y="-5361"/>
              <a:ext cx="400809" cy="462311"/>
            </a:xfrm>
            <a:custGeom>
              <a:avLst/>
              <a:gdLst>
                <a:gd name="connsiteX0" fmla="*/ 0 w 479327"/>
                <a:gd name="connsiteY0" fmla="*/ 277404 h 552878"/>
                <a:gd name="connsiteX1" fmla="*/ 239181 w 479327"/>
                <a:gd name="connsiteY1" fmla="*/ 138606 h 552878"/>
                <a:gd name="connsiteX2" fmla="*/ 478170 w 479327"/>
                <a:gd name="connsiteY2" fmla="*/ 0 h 552878"/>
                <a:gd name="connsiteX3" fmla="*/ 478749 w 479327"/>
                <a:gd name="connsiteY3" fmla="*/ 276439 h 552878"/>
                <a:gd name="connsiteX4" fmla="*/ 479328 w 479327"/>
                <a:gd name="connsiteY4" fmla="*/ 552878 h 552878"/>
                <a:gd name="connsiteX5" fmla="*/ 239761 w 479327"/>
                <a:gd name="connsiteY5" fmla="*/ 415045 h 552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9327" h="552878">
                  <a:moveTo>
                    <a:pt x="0" y="277404"/>
                  </a:moveTo>
                  <a:lnTo>
                    <a:pt x="239181" y="138606"/>
                  </a:lnTo>
                  <a:lnTo>
                    <a:pt x="478170" y="0"/>
                  </a:lnTo>
                  <a:lnTo>
                    <a:pt x="478749" y="276439"/>
                  </a:lnTo>
                  <a:lnTo>
                    <a:pt x="479328" y="552878"/>
                  </a:lnTo>
                  <a:lnTo>
                    <a:pt x="239761" y="415045"/>
                  </a:lnTo>
                  <a:close/>
                </a:path>
              </a:pathLst>
            </a:custGeom>
            <a:grpFill/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71105AB-2385-3182-20CA-DA93E8B3D101}"/>
                </a:ext>
              </a:extLst>
            </p:cNvPr>
            <p:cNvSpPr/>
            <p:nvPr/>
          </p:nvSpPr>
          <p:spPr>
            <a:xfrm>
              <a:off x="10774932" y="55172"/>
              <a:ext cx="400810" cy="462150"/>
            </a:xfrm>
            <a:custGeom>
              <a:avLst/>
              <a:gdLst>
                <a:gd name="connsiteX0" fmla="*/ 0 w 479328"/>
                <a:gd name="connsiteY0" fmla="*/ 277404 h 552685"/>
                <a:gd name="connsiteX1" fmla="*/ 239181 w 479328"/>
                <a:gd name="connsiteY1" fmla="*/ 138606 h 552685"/>
                <a:gd name="connsiteX2" fmla="*/ 478170 w 479328"/>
                <a:gd name="connsiteY2" fmla="*/ 0 h 552685"/>
                <a:gd name="connsiteX3" fmla="*/ 478749 w 479328"/>
                <a:gd name="connsiteY3" fmla="*/ 276439 h 552685"/>
                <a:gd name="connsiteX4" fmla="*/ 479328 w 479328"/>
                <a:gd name="connsiteY4" fmla="*/ 552685 h 552685"/>
                <a:gd name="connsiteX5" fmla="*/ 239568 w 479328"/>
                <a:gd name="connsiteY5" fmla="*/ 415045 h 552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9328" h="552685">
                  <a:moveTo>
                    <a:pt x="0" y="277404"/>
                  </a:moveTo>
                  <a:lnTo>
                    <a:pt x="239181" y="138606"/>
                  </a:lnTo>
                  <a:lnTo>
                    <a:pt x="478170" y="0"/>
                  </a:lnTo>
                  <a:lnTo>
                    <a:pt x="478749" y="276439"/>
                  </a:lnTo>
                  <a:lnTo>
                    <a:pt x="479328" y="552685"/>
                  </a:lnTo>
                  <a:lnTo>
                    <a:pt x="239568" y="415045"/>
                  </a:lnTo>
                  <a:close/>
                </a:path>
              </a:pathLst>
            </a:custGeom>
            <a:grpFill/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5CF342EF-2070-D69E-95B4-C157D5EB1D0F}"/>
              </a:ext>
            </a:extLst>
          </p:cNvPr>
          <p:cNvGrpSpPr/>
          <p:nvPr/>
        </p:nvGrpSpPr>
        <p:grpSpPr>
          <a:xfrm>
            <a:off x="8310105" y="1964065"/>
            <a:ext cx="3033398" cy="3073885"/>
            <a:chOff x="5152571" y="794657"/>
            <a:chExt cx="3033398" cy="3073885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FF1DCBDF-5E56-0B46-63B5-C19311577364}"/>
                </a:ext>
              </a:extLst>
            </p:cNvPr>
            <p:cNvSpPr/>
            <p:nvPr/>
          </p:nvSpPr>
          <p:spPr>
            <a:xfrm>
              <a:off x="5152571" y="794657"/>
              <a:ext cx="3033398" cy="30738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EA31CA75-87B5-0878-4AD5-C62AE3F82852}"/>
                </a:ext>
              </a:extLst>
            </p:cNvPr>
            <p:cNvSpPr txBox="1"/>
            <p:nvPr/>
          </p:nvSpPr>
          <p:spPr>
            <a:xfrm>
              <a:off x="5399091" y="1039052"/>
              <a:ext cx="2665826" cy="258509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400" dirty="0">
                  <a:solidFill>
                    <a:srgbClr val="0070C0"/>
                  </a:solidFill>
                  <a:cs typeface="Arial" pitchFamily="34" charset="0"/>
                </a:rPr>
                <a:t>Incident forms </a:t>
              </a:r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account for </a:t>
              </a:r>
              <a:r>
                <a:rPr lang="en-US" sz="1400" dirty="0">
                  <a:solidFill>
                    <a:srgbClr val="0070C0"/>
                  </a:solidFill>
                  <a:cs typeface="Arial" pitchFamily="34" charset="0"/>
                </a:rPr>
                <a:t>4-5%</a:t>
              </a:r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the total of </a:t>
              </a:r>
              <a:r>
                <a:rPr lang="en-US" sz="1400" dirty="0">
                  <a:solidFill>
                    <a:srgbClr val="0070C0"/>
                  </a:solidFill>
                  <a:cs typeface="Arial" pitchFamily="34" charset="0"/>
                </a:rPr>
                <a:t>PTW forms</a:t>
              </a:r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. PTW form usage is concentrated in projects with greater operational risks.</a:t>
              </a:r>
            </a:p>
            <a:p>
              <a:pPr>
                <a:lnSpc>
                  <a:spcPct val="150000"/>
                </a:lnSpc>
              </a:pPr>
              <a:endPara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  <a:p>
              <a:pPr>
                <a:lnSpc>
                  <a:spcPct val="150000"/>
                </a:lnSpc>
              </a:pPr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However, the Elite 02-Construction Stage is </a:t>
              </a:r>
              <a:r>
                <a:rPr lang="en-US" sz="1400" dirty="0">
                  <a:solidFill>
                    <a:schemeClr val="tx2"/>
                  </a:solidFill>
                  <a:cs typeface="Arial" pitchFamily="34" charset="0"/>
                </a:rPr>
                <a:t>not listed if checking the PTW is enabled.</a:t>
              </a:r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 </a:t>
              </a:r>
            </a:p>
            <a:p>
              <a:pPr>
                <a:lnSpc>
                  <a:spcPct val="150000"/>
                </a:lnSpc>
              </a:pPr>
              <a:endPara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78ACE14-8BB5-9FCA-5E69-D9C40A198B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8826199"/>
              </p:ext>
            </p:extLst>
          </p:nvPr>
        </p:nvGraphicFramePr>
        <p:xfrm>
          <a:off x="378361" y="1714488"/>
          <a:ext cx="6724164" cy="17865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43335">
                  <a:extLst>
                    <a:ext uri="{9D8B030D-6E8A-4147-A177-3AD203B41FA5}">
                      <a16:colId xmlns:a16="http://schemas.microsoft.com/office/drawing/2014/main" val="460140780"/>
                    </a:ext>
                  </a:extLst>
                </a:gridCol>
                <a:gridCol w="1201988">
                  <a:extLst>
                    <a:ext uri="{9D8B030D-6E8A-4147-A177-3AD203B41FA5}">
                      <a16:colId xmlns:a16="http://schemas.microsoft.com/office/drawing/2014/main" val="2829273447"/>
                    </a:ext>
                  </a:extLst>
                </a:gridCol>
                <a:gridCol w="836166">
                  <a:extLst>
                    <a:ext uri="{9D8B030D-6E8A-4147-A177-3AD203B41FA5}">
                      <a16:colId xmlns:a16="http://schemas.microsoft.com/office/drawing/2014/main" val="3145357522"/>
                    </a:ext>
                  </a:extLst>
                </a:gridCol>
                <a:gridCol w="992948">
                  <a:extLst>
                    <a:ext uri="{9D8B030D-6E8A-4147-A177-3AD203B41FA5}">
                      <a16:colId xmlns:a16="http://schemas.microsoft.com/office/drawing/2014/main" val="134885629"/>
                    </a:ext>
                  </a:extLst>
                </a:gridCol>
                <a:gridCol w="1149727">
                  <a:extLst>
                    <a:ext uri="{9D8B030D-6E8A-4147-A177-3AD203B41FA5}">
                      <a16:colId xmlns:a16="http://schemas.microsoft.com/office/drawing/2014/main" val="2968037755"/>
                    </a:ext>
                  </a:extLst>
                </a:gridCol>
              </a:tblGrid>
              <a:tr h="446630">
                <a:tc>
                  <a:txBody>
                    <a:bodyPr/>
                    <a:lstStyle/>
                    <a:p>
                      <a:pPr algn="l" fontAlgn="b"/>
                      <a:endParaRPr lang="en-SG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Quality Form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PTW</a:t>
                      </a:r>
                      <a:endParaRPr lang="en-SG" sz="11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Safety Form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Incident Form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10487282"/>
                  </a:ext>
                </a:extLst>
              </a:tr>
              <a:tr h="446630">
                <a:tc>
                  <a:txBody>
                    <a:bodyPr/>
                    <a:lstStyle/>
                    <a:p>
                      <a:pPr algn="l" fontAlgn="b"/>
                      <a:r>
                        <a:rPr lang="en-SG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The Elite 02-Construction Stage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Aptos Narrow" panose="020B0004020202020204" pitchFamily="34" charset="0"/>
                        </a:rPr>
                        <a:t>669</a:t>
                      </a:r>
                    </a:p>
                  </a:txBody>
                  <a:tcPr marL="6350" marR="6350" marT="6350" marB="0" anchor="b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218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37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3849167733"/>
                  </a:ext>
                </a:extLst>
              </a:tr>
              <a:tr h="446630">
                <a:tc>
                  <a:txBody>
                    <a:bodyPr/>
                    <a:lstStyle/>
                    <a:p>
                      <a:pPr algn="l" fontAlgn="b"/>
                      <a:r>
                        <a:rPr lang="en-SG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The Elite 01-Foundation Stage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49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Aptos Narrow" panose="020B0004020202020204" pitchFamily="34" charset="0"/>
                        </a:rPr>
                        <a:t>370</a:t>
                      </a:r>
                    </a:p>
                  </a:txBody>
                  <a:tcPr marL="6350" marR="6350" marT="6350" marB="0" anchor="b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27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824239915"/>
                  </a:ext>
                </a:extLst>
              </a:tr>
              <a:tr h="446630">
                <a:tc>
                  <a:txBody>
                    <a:bodyPr/>
                    <a:lstStyle/>
                    <a:p>
                      <a:pPr algn="l" fontAlgn="b"/>
                      <a:r>
                        <a:rPr lang="en-SG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Airport Skytrain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120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Aptos Narrow" panose="020B0004020202020204" pitchFamily="34" charset="0"/>
                        </a:rPr>
                        <a:t>47</a:t>
                      </a:r>
                    </a:p>
                  </a:txBody>
                  <a:tcPr marL="6350" marR="6350" marT="6350" marB="0" anchor="b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19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123109136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2DD81806-BD15-B0E3-F12D-3C9DB36886FC}"/>
              </a:ext>
            </a:extLst>
          </p:cNvPr>
          <p:cNvSpPr txBox="1"/>
          <p:nvPr/>
        </p:nvSpPr>
        <p:spPr>
          <a:xfrm>
            <a:off x="384422" y="1304486"/>
            <a:ext cx="6070029" cy="26846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r>
              <a:rPr lang="en-US" sz="1400" b="1" dirty="0">
                <a:solidFill>
                  <a:srgbClr val="0070C0"/>
                </a:solidFill>
                <a:cs typeface="Arial" pitchFamily="34" charset="0"/>
              </a:rPr>
              <a:t>PTW Enabled </a:t>
            </a:r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- Top 3 projects by Forms type (2023-2024)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A4F922C-888F-43CF-5F0F-54AFD6C451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1133355"/>
              </p:ext>
            </p:extLst>
          </p:nvPr>
        </p:nvGraphicFramePr>
        <p:xfrm>
          <a:off x="378360" y="4138707"/>
          <a:ext cx="6724164" cy="13398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543335">
                  <a:extLst>
                    <a:ext uri="{9D8B030D-6E8A-4147-A177-3AD203B41FA5}">
                      <a16:colId xmlns:a16="http://schemas.microsoft.com/office/drawing/2014/main" val="460140780"/>
                    </a:ext>
                  </a:extLst>
                </a:gridCol>
                <a:gridCol w="1201988">
                  <a:extLst>
                    <a:ext uri="{9D8B030D-6E8A-4147-A177-3AD203B41FA5}">
                      <a16:colId xmlns:a16="http://schemas.microsoft.com/office/drawing/2014/main" val="2829273447"/>
                    </a:ext>
                  </a:extLst>
                </a:gridCol>
                <a:gridCol w="836166">
                  <a:extLst>
                    <a:ext uri="{9D8B030D-6E8A-4147-A177-3AD203B41FA5}">
                      <a16:colId xmlns:a16="http://schemas.microsoft.com/office/drawing/2014/main" val="3145357522"/>
                    </a:ext>
                  </a:extLst>
                </a:gridCol>
                <a:gridCol w="992948">
                  <a:extLst>
                    <a:ext uri="{9D8B030D-6E8A-4147-A177-3AD203B41FA5}">
                      <a16:colId xmlns:a16="http://schemas.microsoft.com/office/drawing/2014/main" val="134885629"/>
                    </a:ext>
                  </a:extLst>
                </a:gridCol>
                <a:gridCol w="1149727">
                  <a:extLst>
                    <a:ext uri="{9D8B030D-6E8A-4147-A177-3AD203B41FA5}">
                      <a16:colId xmlns:a16="http://schemas.microsoft.com/office/drawing/2014/main" val="2968037755"/>
                    </a:ext>
                  </a:extLst>
                </a:gridCol>
              </a:tblGrid>
              <a:tr h="446630">
                <a:tc>
                  <a:txBody>
                    <a:bodyPr/>
                    <a:lstStyle/>
                    <a:p>
                      <a:pPr algn="l" fontAlgn="b"/>
                      <a:endParaRPr lang="en-SG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Quality Form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PTW</a:t>
                      </a:r>
                      <a:endParaRPr lang="en-SG" sz="11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Safety Form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Incident Form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010487282"/>
                  </a:ext>
                </a:extLst>
              </a:tr>
              <a:tr h="446630">
                <a:tc>
                  <a:txBody>
                    <a:bodyPr/>
                    <a:lstStyle/>
                    <a:p>
                      <a:pPr algn="l" fontAlgn="b"/>
                      <a:r>
                        <a:rPr lang="en-SG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The Elite 01-Foundation Stage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49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Aptos Narrow" panose="020B0004020202020204" pitchFamily="34" charset="0"/>
                        </a:rPr>
                        <a:t>370</a:t>
                      </a:r>
                    </a:p>
                  </a:txBody>
                  <a:tcPr marL="6350" marR="6350" marT="6350" marB="0" anchor="b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225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27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1824239915"/>
                  </a:ext>
                </a:extLst>
              </a:tr>
              <a:tr h="446630">
                <a:tc>
                  <a:txBody>
                    <a:bodyPr/>
                    <a:lstStyle/>
                    <a:p>
                      <a:pPr algn="l" fontAlgn="b"/>
                      <a:r>
                        <a:rPr lang="en-SG" sz="11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Airport Skytrain</a:t>
                      </a:r>
                      <a:endParaRPr lang="en-SG" sz="1100" b="1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120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1" i="0" u="none" strike="noStrike" dirty="0">
                          <a:solidFill>
                            <a:schemeClr val="bg1"/>
                          </a:solidFill>
                          <a:effectLst/>
                          <a:latin typeface="Aptos Narrow" panose="020B0004020202020204" pitchFamily="34" charset="0"/>
                        </a:rPr>
                        <a:t>47</a:t>
                      </a:r>
                    </a:p>
                  </a:txBody>
                  <a:tcPr marL="6350" marR="6350" marT="6350" marB="0" anchor="b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25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SG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19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4123109136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5356628B-3D61-5528-879A-DFD19A3DB5F3}"/>
              </a:ext>
            </a:extLst>
          </p:cNvPr>
          <p:cNvSpPr txBox="1"/>
          <p:nvPr/>
        </p:nvSpPr>
        <p:spPr>
          <a:xfrm>
            <a:off x="396052" y="3763620"/>
            <a:ext cx="5854006" cy="268461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r>
              <a:rPr lang="en-US" sz="1400" b="1" dirty="0">
                <a:solidFill>
                  <a:srgbClr val="0070C0"/>
                </a:solidFill>
                <a:cs typeface="Arial" pitchFamily="34" charset="0"/>
              </a:rPr>
              <a:t>PTW Not Enabled </a:t>
            </a:r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- Top 3 projects by Forms type (2023-2024)</a:t>
            </a:r>
          </a:p>
        </p:txBody>
      </p:sp>
    </p:spTree>
    <p:extLst>
      <p:ext uri="{BB962C8B-B14F-4D97-AF65-F5344CB8AC3E}">
        <p14:creationId xmlns:p14="http://schemas.microsoft.com/office/powerpoint/2010/main" val="3422706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90D520-892B-2603-78AA-B4E490BF48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5FD07-99FE-D92B-7AE1-1135A8A3E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360" y="235665"/>
            <a:ext cx="10969943" cy="889097"/>
          </a:xfrm>
        </p:spPr>
        <p:txBody>
          <a:bodyPr/>
          <a:lstStyle/>
          <a:p>
            <a:r>
              <a:rPr lang="en-US" dirty="0"/>
              <a:t>Different Priorities by Area </a:t>
            </a:r>
            <a:br>
              <a:rPr lang="en-US" dirty="0"/>
            </a:br>
            <a:r>
              <a:rPr lang="en-US" sz="2000" b="0" dirty="0"/>
              <a:t>Zones Use PTW, Tracks Use Quality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A2D9E20-3A9F-F3A7-3D1F-0DC0D9F5CFEC}"/>
              </a:ext>
            </a:extLst>
          </p:cNvPr>
          <p:cNvSpPr/>
          <p:nvPr/>
        </p:nvSpPr>
        <p:spPr>
          <a:xfrm rot="17789983">
            <a:off x="-500120" y="5688877"/>
            <a:ext cx="1443597" cy="1443597"/>
          </a:xfrm>
          <a:prstGeom prst="ellipse">
            <a:avLst/>
          </a:prstGeom>
          <a:noFill/>
          <a:ln w="508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D00833A3-0101-4AFB-C9C8-A5C24EC7AD5E}"/>
              </a:ext>
            </a:extLst>
          </p:cNvPr>
          <p:cNvSpPr/>
          <p:nvPr/>
        </p:nvSpPr>
        <p:spPr>
          <a:xfrm rot="17789983">
            <a:off x="663593" y="5740724"/>
            <a:ext cx="667170" cy="667170"/>
          </a:xfrm>
          <a:prstGeom prst="ellipse">
            <a:avLst/>
          </a:prstGeom>
          <a:noFill/>
          <a:ln w="508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231CCD4B-2EF9-BFC2-2ADC-4B2C57C405B9}"/>
              </a:ext>
            </a:extLst>
          </p:cNvPr>
          <p:cNvGrpSpPr/>
          <p:nvPr/>
        </p:nvGrpSpPr>
        <p:grpSpPr>
          <a:xfrm>
            <a:off x="10774932" y="-166269"/>
            <a:ext cx="1663459" cy="1435029"/>
            <a:chOff x="10774932" y="-5361"/>
            <a:chExt cx="1663459" cy="1435029"/>
          </a:xfrm>
          <a:solidFill>
            <a:schemeClr val="accent5"/>
          </a:solidFill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19615B3A-DAF5-408F-0A89-089F0ED50728}"/>
                </a:ext>
              </a:extLst>
            </p:cNvPr>
            <p:cNvSpPr/>
            <p:nvPr/>
          </p:nvSpPr>
          <p:spPr>
            <a:xfrm>
              <a:off x="11343503" y="166832"/>
              <a:ext cx="1094888" cy="1262836"/>
            </a:xfrm>
            <a:custGeom>
              <a:avLst/>
              <a:gdLst>
                <a:gd name="connsiteX0" fmla="*/ 981630 w 981629"/>
                <a:gd name="connsiteY0" fmla="*/ 564075 h 1132203"/>
                <a:gd name="connsiteX1" fmla="*/ 491877 w 981629"/>
                <a:gd name="connsiteY1" fmla="*/ 848236 h 1132203"/>
                <a:gd name="connsiteX2" fmla="*/ 2316 w 981629"/>
                <a:gd name="connsiteY2" fmla="*/ 1132204 h 1132203"/>
                <a:gd name="connsiteX3" fmla="*/ 1158 w 981629"/>
                <a:gd name="connsiteY3" fmla="*/ 566006 h 1132203"/>
                <a:gd name="connsiteX4" fmla="*/ 0 w 981629"/>
                <a:gd name="connsiteY4" fmla="*/ 0 h 1132203"/>
                <a:gd name="connsiteX5" fmla="*/ 490719 w 981629"/>
                <a:gd name="connsiteY5" fmla="*/ 282038 h 1132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1629" h="1132203">
                  <a:moveTo>
                    <a:pt x="981630" y="564075"/>
                  </a:moveTo>
                  <a:lnTo>
                    <a:pt x="491877" y="848236"/>
                  </a:lnTo>
                  <a:lnTo>
                    <a:pt x="2316" y="1132204"/>
                  </a:lnTo>
                  <a:lnTo>
                    <a:pt x="1158" y="566006"/>
                  </a:lnTo>
                  <a:lnTo>
                    <a:pt x="0" y="0"/>
                  </a:lnTo>
                  <a:lnTo>
                    <a:pt x="490719" y="282038"/>
                  </a:lnTo>
                  <a:close/>
                </a:path>
              </a:pathLst>
            </a:custGeom>
            <a:grpFill/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C522627-1031-AF4D-7439-E8D929FF3B72}"/>
                </a:ext>
              </a:extLst>
            </p:cNvPr>
            <p:cNvSpPr/>
            <p:nvPr/>
          </p:nvSpPr>
          <p:spPr>
            <a:xfrm>
              <a:off x="11791683" y="-5361"/>
              <a:ext cx="400809" cy="462311"/>
            </a:xfrm>
            <a:custGeom>
              <a:avLst/>
              <a:gdLst>
                <a:gd name="connsiteX0" fmla="*/ 0 w 479327"/>
                <a:gd name="connsiteY0" fmla="*/ 277404 h 552878"/>
                <a:gd name="connsiteX1" fmla="*/ 239181 w 479327"/>
                <a:gd name="connsiteY1" fmla="*/ 138606 h 552878"/>
                <a:gd name="connsiteX2" fmla="*/ 478170 w 479327"/>
                <a:gd name="connsiteY2" fmla="*/ 0 h 552878"/>
                <a:gd name="connsiteX3" fmla="*/ 478749 w 479327"/>
                <a:gd name="connsiteY3" fmla="*/ 276439 h 552878"/>
                <a:gd name="connsiteX4" fmla="*/ 479328 w 479327"/>
                <a:gd name="connsiteY4" fmla="*/ 552878 h 552878"/>
                <a:gd name="connsiteX5" fmla="*/ 239761 w 479327"/>
                <a:gd name="connsiteY5" fmla="*/ 415045 h 552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9327" h="552878">
                  <a:moveTo>
                    <a:pt x="0" y="277404"/>
                  </a:moveTo>
                  <a:lnTo>
                    <a:pt x="239181" y="138606"/>
                  </a:lnTo>
                  <a:lnTo>
                    <a:pt x="478170" y="0"/>
                  </a:lnTo>
                  <a:lnTo>
                    <a:pt x="478749" y="276439"/>
                  </a:lnTo>
                  <a:lnTo>
                    <a:pt x="479328" y="552878"/>
                  </a:lnTo>
                  <a:lnTo>
                    <a:pt x="239761" y="415045"/>
                  </a:lnTo>
                  <a:close/>
                </a:path>
              </a:pathLst>
            </a:custGeom>
            <a:grpFill/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29B66CB-05D7-FE44-24BC-73FD00910B04}"/>
                </a:ext>
              </a:extLst>
            </p:cNvPr>
            <p:cNvSpPr/>
            <p:nvPr/>
          </p:nvSpPr>
          <p:spPr>
            <a:xfrm>
              <a:off x="10774932" y="55172"/>
              <a:ext cx="400810" cy="462150"/>
            </a:xfrm>
            <a:custGeom>
              <a:avLst/>
              <a:gdLst>
                <a:gd name="connsiteX0" fmla="*/ 0 w 479328"/>
                <a:gd name="connsiteY0" fmla="*/ 277404 h 552685"/>
                <a:gd name="connsiteX1" fmla="*/ 239181 w 479328"/>
                <a:gd name="connsiteY1" fmla="*/ 138606 h 552685"/>
                <a:gd name="connsiteX2" fmla="*/ 478170 w 479328"/>
                <a:gd name="connsiteY2" fmla="*/ 0 h 552685"/>
                <a:gd name="connsiteX3" fmla="*/ 478749 w 479328"/>
                <a:gd name="connsiteY3" fmla="*/ 276439 h 552685"/>
                <a:gd name="connsiteX4" fmla="*/ 479328 w 479328"/>
                <a:gd name="connsiteY4" fmla="*/ 552685 h 552685"/>
                <a:gd name="connsiteX5" fmla="*/ 239568 w 479328"/>
                <a:gd name="connsiteY5" fmla="*/ 415045 h 552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9328" h="552685">
                  <a:moveTo>
                    <a:pt x="0" y="277404"/>
                  </a:moveTo>
                  <a:lnTo>
                    <a:pt x="239181" y="138606"/>
                  </a:lnTo>
                  <a:lnTo>
                    <a:pt x="478170" y="0"/>
                  </a:lnTo>
                  <a:lnTo>
                    <a:pt x="478749" y="276439"/>
                  </a:lnTo>
                  <a:lnTo>
                    <a:pt x="479328" y="552685"/>
                  </a:lnTo>
                  <a:lnTo>
                    <a:pt x="239568" y="415045"/>
                  </a:lnTo>
                  <a:close/>
                </a:path>
              </a:pathLst>
            </a:custGeom>
            <a:grpFill/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0FE96D3-9DCF-3843-111B-B221DEA2DD34}"/>
              </a:ext>
            </a:extLst>
          </p:cNvPr>
          <p:cNvGrpSpPr/>
          <p:nvPr/>
        </p:nvGrpSpPr>
        <p:grpSpPr>
          <a:xfrm>
            <a:off x="8758285" y="2004167"/>
            <a:ext cx="3033398" cy="3073885"/>
            <a:chOff x="5152571" y="794657"/>
            <a:chExt cx="3033398" cy="3073885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BF33D264-DA37-6C46-A2FC-FCD5BBA77180}"/>
                </a:ext>
              </a:extLst>
            </p:cNvPr>
            <p:cNvSpPr/>
            <p:nvPr/>
          </p:nvSpPr>
          <p:spPr>
            <a:xfrm>
              <a:off x="5152571" y="794657"/>
              <a:ext cx="3033398" cy="307388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2778E27D-B141-C595-0D1C-A19F723C754C}"/>
                </a:ext>
              </a:extLst>
            </p:cNvPr>
            <p:cNvSpPr txBox="1"/>
            <p:nvPr/>
          </p:nvSpPr>
          <p:spPr>
            <a:xfrm>
              <a:off x="5399091" y="1039052"/>
              <a:ext cx="2665826" cy="258509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400" dirty="0">
                  <a:solidFill>
                    <a:srgbClr val="0070C0"/>
                  </a:solidFill>
                  <a:cs typeface="Arial" pitchFamily="34" charset="0"/>
                </a:rPr>
                <a:t>Zone areas </a:t>
              </a:r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use more PTW forms (382) → higher risk, controlled activities.</a:t>
              </a:r>
            </a:p>
            <a:p>
              <a:pPr>
                <a:lnSpc>
                  <a:spcPct val="150000"/>
                </a:lnSpc>
              </a:pPr>
              <a:r>
                <a:rPr lang="en-US" sz="1400" dirty="0">
                  <a:solidFill>
                    <a:srgbClr val="0070C0"/>
                  </a:solidFill>
                  <a:cs typeface="Arial" pitchFamily="34" charset="0"/>
                </a:rPr>
                <a:t>Track areas </a:t>
              </a:r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use more Quality forms (120) → inspections, checks, and performance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3DFC257-364B-F61F-B663-7744E31CA117}"/>
              </a:ext>
            </a:extLst>
          </p:cNvPr>
          <p:cNvSpPr txBox="1"/>
          <p:nvPr/>
        </p:nvSpPr>
        <p:spPr>
          <a:xfrm>
            <a:off x="837828" y="1799166"/>
            <a:ext cx="4138014" cy="410002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r>
              <a:rPr lang="en-US" sz="1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Forms type used by ZONE (2023-2024)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FF5A4F18-603D-565E-A1D0-1C8A765F606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3701499"/>
              </p:ext>
            </p:extLst>
          </p:nvPr>
        </p:nvGraphicFramePr>
        <p:xfrm>
          <a:off x="397142" y="2248562"/>
          <a:ext cx="7344815" cy="30738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C7AB309C-195E-21C5-88E3-57A4D4251D37}"/>
              </a:ext>
            </a:extLst>
          </p:cNvPr>
          <p:cNvSpPr txBox="1"/>
          <p:nvPr/>
        </p:nvSpPr>
        <p:spPr>
          <a:xfrm>
            <a:off x="1474779" y="6592955"/>
            <a:ext cx="4722456" cy="26504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r>
              <a:rPr lang="en-US" sz="10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* Data used PTW enabled</a:t>
            </a:r>
          </a:p>
        </p:txBody>
      </p:sp>
    </p:spTree>
    <p:extLst>
      <p:ext uri="{BB962C8B-B14F-4D97-AF65-F5344CB8AC3E}">
        <p14:creationId xmlns:p14="http://schemas.microsoft.com/office/powerpoint/2010/main" val="3602908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D3E84-B366-837C-CF04-4D5646570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711081"/>
          </a:xfrm>
        </p:spPr>
        <p:txBody>
          <a:bodyPr/>
          <a:lstStyle/>
          <a:p>
            <a:r>
              <a:rPr lang="en-US" dirty="0"/>
              <a:t>Next Actions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47C060FE-9C7D-D578-79FE-DD0963CDE7BA}"/>
              </a:ext>
            </a:extLst>
          </p:cNvPr>
          <p:cNvSpPr/>
          <p:nvPr/>
        </p:nvSpPr>
        <p:spPr>
          <a:xfrm rot="17789983">
            <a:off x="-500120" y="5688877"/>
            <a:ext cx="1443597" cy="1443597"/>
          </a:xfrm>
          <a:prstGeom prst="ellipse">
            <a:avLst/>
          </a:prstGeom>
          <a:noFill/>
          <a:ln w="508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399F1F0-3FE5-57A7-999A-78477EC9F579}"/>
              </a:ext>
            </a:extLst>
          </p:cNvPr>
          <p:cNvGrpSpPr/>
          <p:nvPr/>
        </p:nvGrpSpPr>
        <p:grpSpPr>
          <a:xfrm>
            <a:off x="10774932" y="-166269"/>
            <a:ext cx="1663459" cy="1435029"/>
            <a:chOff x="10774932" y="-5361"/>
            <a:chExt cx="1663459" cy="1435029"/>
          </a:xfrm>
          <a:solidFill>
            <a:schemeClr val="accent5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E611BA8F-402D-BD69-8D20-6F10558474C7}"/>
                </a:ext>
              </a:extLst>
            </p:cNvPr>
            <p:cNvSpPr/>
            <p:nvPr/>
          </p:nvSpPr>
          <p:spPr>
            <a:xfrm>
              <a:off x="11343503" y="166832"/>
              <a:ext cx="1094888" cy="1262836"/>
            </a:xfrm>
            <a:custGeom>
              <a:avLst/>
              <a:gdLst>
                <a:gd name="connsiteX0" fmla="*/ 981630 w 981629"/>
                <a:gd name="connsiteY0" fmla="*/ 564075 h 1132203"/>
                <a:gd name="connsiteX1" fmla="*/ 491877 w 981629"/>
                <a:gd name="connsiteY1" fmla="*/ 848236 h 1132203"/>
                <a:gd name="connsiteX2" fmla="*/ 2316 w 981629"/>
                <a:gd name="connsiteY2" fmla="*/ 1132204 h 1132203"/>
                <a:gd name="connsiteX3" fmla="*/ 1158 w 981629"/>
                <a:gd name="connsiteY3" fmla="*/ 566006 h 1132203"/>
                <a:gd name="connsiteX4" fmla="*/ 0 w 981629"/>
                <a:gd name="connsiteY4" fmla="*/ 0 h 1132203"/>
                <a:gd name="connsiteX5" fmla="*/ 490719 w 981629"/>
                <a:gd name="connsiteY5" fmla="*/ 282038 h 1132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81629" h="1132203">
                  <a:moveTo>
                    <a:pt x="981630" y="564075"/>
                  </a:moveTo>
                  <a:lnTo>
                    <a:pt x="491877" y="848236"/>
                  </a:lnTo>
                  <a:lnTo>
                    <a:pt x="2316" y="1132204"/>
                  </a:lnTo>
                  <a:lnTo>
                    <a:pt x="1158" y="566006"/>
                  </a:lnTo>
                  <a:lnTo>
                    <a:pt x="0" y="0"/>
                  </a:lnTo>
                  <a:lnTo>
                    <a:pt x="490719" y="282038"/>
                  </a:lnTo>
                  <a:close/>
                </a:path>
              </a:pathLst>
            </a:custGeom>
            <a:grpFill/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C8DC519A-7AA5-802D-50E9-0763EF75D728}"/>
                </a:ext>
              </a:extLst>
            </p:cNvPr>
            <p:cNvSpPr/>
            <p:nvPr/>
          </p:nvSpPr>
          <p:spPr>
            <a:xfrm>
              <a:off x="11791683" y="-5361"/>
              <a:ext cx="400809" cy="462311"/>
            </a:xfrm>
            <a:custGeom>
              <a:avLst/>
              <a:gdLst>
                <a:gd name="connsiteX0" fmla="*/ 0 w 479327"/>
                <a:gd name="connsiteY0" fmla="*/ 277404 h 552878"/>
                <a:gd name="connsiteX1" fmla="*/ 239181 w 479327"/>
                <a:gd name="connsiteY1" fmla="*/ 138606 h 552878"/>
                <a:gd name="connsiteX2" fmla="*/ 478170 w 479327"/>
                <a:gd name="connsiteY2" fmla="*/ 0 h 552878"/>
                <a:gd name="connsiteX3" fmla="*/ 478749 w 479327"/>
                <a:gd name="connsiteY3" fmla="*/ 276439 h 552878"/>
                <a:gd name="connsiteX4" fmla="*/ 479328 w 479327"/>
                <a:gd name="connsiteY4" fmla="*/ 552878 h 552878"/>
                <a:gd name="connsiteX5" fmla="*/ 239761 w 479327"/>
                <a:gd name="connsiteY5" fmla="*/ 415045 h 552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9327" h="552878">
                  <a:moveTo>
                    <a:pt x="0" y="277404"/>
                  </a:moveTo>
                  <a:lnTo>
                    <a:pt x="239181" y="138606"/>
                  </a:lnTo>
                  <a:lnTo>
                    <a:pt x="478170" y="0"/>
                  </a:lnTo>
                  <a:lnTo>
                    <a:pt x="478749" y="276439"/>
                  </a:lnTo>
                  <a:lnTo>
                    <a:pt x="479328" y="552878"/>
                  </a:lnTo>
                  <a:lnTo>
                    <a:pt x="239761" y="415045"/>
                  </a:lnTo>
                  <a:close/>
                </a:path>
              </a:pathLst>
            </a:custGeom>
            <a:grpFill/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D7A0626-40A1-0946-5293-9BC44F2CF24E}"/>
                </a:ext>
              </a:extLst>
            </p:cNvPr>
            <p:cNvSpPr/>
            <p:nvPr/>
          </p:nvSpPr>
          <p:spPr>
            <a:xfrm>
              <a:off x="10774932" y="55172"/>
              <a:ext cx="400810" cy="462150"/>
            </a:xfrm>
            <a:custGeom>
              <a:avLst/>
              <a:gdLst>
                <a:gd name="connsiteX0" fmla="*/ 0 w 479328"/>
                <a:gd name="connsiteY0" fmla="*/ 277404 h 552685"/>
                <a:gd name="connsiteX1" fmla="*/ 239181 w 479328"/>
                <a:gd name="connsiteY1" fmla="*/ 138606 h 552685"/>
                <a:gd name="connsiteX2" fmla="*/ 478170 w 479328"/>
                <a:gd name="connsiteY2" fmla="*/ 0 h 552685"/>
                <a:gd name="connsiteX3" fmla="*/ 478749 w 479328"/>
                <a:gd name="connsiteY3" fmla="*/ 276439 h 552685"/>
                <a:gd name="connsiteX4" fmla="*/ 479328 w 479328"/>
                <a:gd name="connsiteY4" fmla="*/ 552685 h 552685"/>
                <a:gd name="connsiteX5" fmla="*/ 239568 w 479328"/>
                <a:gd name="connsiteY5" fmla="*/ 415045 h 552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9328" h="552685">
                  <a:moveTo>
                    <a:pt x="0" y="277404"/>
                  </a:moveTo>
                  <a:lnTo>
                    <a:pt x="239181" y="138606"/>
                  </a:lnTo>
                  <a:lnTo>
                    <a:pt x="478170" y="0"/>
                  </a:lnTo>
                  <a:lnTo>
                    <a:pt x="478749" y="276439"/>
                  </a:lnTo>
                  <a:lnTo>
                    <a:pt x="479328" y="552685"/>
                  </a:lnTo>
                  <a:lnTo>
                    <a:pt x="239568" y="415045"/>
                  </a:lnTo>
                  <a:close/>
                </a:path>
              </a:pathLst>
            </a:custGeom>
            <a:grpFill/>
            <a:ln w="1929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F52EA37-89D6-3677-EFAD-DB7188593470}"/>
              </a:ext>
            </a:extLst>
          </p:cNvPr>
          <p:cNvGrpSpPr/>
          <p:nvPr/>
        </p:nvGrpSpPr>
        <p:grpSpPr>
          <a:xfrm>
            <a:off x="4593489" y="2136424"/>
            <a:ext cx="3019073" cy="2585149"/>
            <a:chOff x="5152571" y="3507222"/>
            <a:chExt cx="3019073" cy="2585149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90E94B8-8FFC-C9DA-EBD8-E4DCFBE53B41}"/>
                </a:ext>
              </a:extLst>
            </p:cNvPr>
            <p:cNvSpPr/>
            <p:nvPr/>
          </p:nvSpPr>
          <p:spPr>
            <a:xfrm>
              <a:off x="5152571" y="3507222"/>
              <a:ext cx="3019073" cy="258514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277118B-EFE7-278E-A0D0-11569D157DE6}"/>
                </a:ext>
              </a:extLst>
            </p:cNvPr>
            <p:cNvSpPr/>
            <p:nvPr/>
          </p:nvSpPr>
          <p:spPr>
            <a:xfrm>
              <a:off x="6243466" y="3770819"/>
              <a:ext cx="854020" cy="85402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F13A1F4-75CD-E072-C341-AE7BAAF4D78F}"/>
                </a:ext>
              </a:extLst>
            </p:cNvPr>
            <p:cNvSpPr txBox="1"/>
            <p:nvPr/>
          </p:nvSpPr>
          <p:spPr>
            <a:xfrm>
              <a:off x="5500739" y="4888436"/>
              <a:ext cx="2305448" cy="85402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Flag these projects as "high attention" zones in the project dashboard</a:t>
              </a:r>
            </a:p>
          </p:txBody>
        </p:sp>
        <p:pic>
          <p:nvPicPr>
            <p:cNvPr id="25" name="Graphic 24" descr="Advertising outline">
              <a:extLst>
                <a:ext uri="{FF2B5EF4-FFF2-40B4-BE49-F238E27FC236}">
                  <a16:creationId xmlns:a16="http://schemas.microsoft.com/office/drawing/2014/main" id="{BF56D0CB-C76F-0EE7-B250-AAED8CBDAC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6322609" y="3849962"/>
              <a:ext cx="695734" cy="695734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1D360196-6404-8042-8E3C-5C16B723F192}"/>
              </a:ext>
            </a:extLst>
          </p:cNvPr>
          <p:cNvGrpSpPr/>
          <p:nvPr/>
        </p:nvGrpSpPr>
        <p:grpSpPr>
          <a:xfrm>
            <a:off x="8598072" y="2136424"/>
            <a:ext cx="3019073" cy="2585149"/>
            <a:chOff x="8330499" y="3507222"/>
            <a:chExt cx="3019073" cy="2585149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3CC54FB0-EB9B-53C5-19D4-22DE262AC64B}"/>
                </a:ext>
              </a:extLst>
            </p:cNvPr>
            <p:cNvSpPr/>
            <p:nvPr/>
          </p:nvSpPr>
          <p:spPr>
            <a:xfrm>
              <a:off x="8330499" y="3507222"/>
              <a:ext cx="3019073" cy="258514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7A12F3B-236D-4AC4-621B-5191281100EF}"/>
                </a:ext>
              </a:extLst>
            </p:cNvPr>
            <p:cNvSpPr/>
            <p:nvPr/>
          </p:nvSpPr>
          <p:spPr>
            <a:xfrm>
              <a:off x="9378551" y="3770819"/>
              <a:ext cx="854020" cy="85402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2704632-6E6A-C11D-5FD7-AA8291198C57}"/>
                </a:ext>
              </a:extLst>
            </p:cNvPr>
            <p:cNvSpPr txBox="1"/>
            <p:nvPr/>
          </p:nvSpPr>
          <p:spPr>
            <a:xfrm>
              <a:off x="8670683" y="4888436"/>
              <a:ext cx="2451500" cy="704736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Standardize and review data to ensure no manual process and update data frequently</a:t>
              </a:r>
            </a:p>
          </p:txBody>
        </p:sp>
        <p:pic>
          <p:nvPicPr>
            <p:cNvPr id="31" name="Graphic 30" descr="Board Of Directors outline">
              <a:extLst>
                <a:ext uri="{FF2B5EF4-FFF2-40B4-BE49-F238E27FC236}">
                  <a16:creationId xmlns:a16="http://schemas.microsoft.com/office/drawing/2014/main" id="{FBABA1F6-3F4A-1C17-7199-07B85AAAAB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9457694" y="3849962"/>
              <a:ext cx="695734" cy="695734"/>
            </a:xfrm>
            <a:prstGeom prst="rect">
              <a:avLst/>
            </a:prstGeom>
          </p:spPr>
        </p:pic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B86929E-E091-7D48-0E88-8A3AE3DD4218}"/>
              </a:ext>
            </a:extLst>
          </p:cNvPr>
          <p:cNvGrpSpPr/>
          <p:nvPr/>
        </p:nvGrpSpPr>
        <p:grpSpPr>
          <a:xfrm>
            <a:off x="571680" y="2136425"/>
            <a:ext cx="3019073" cy="2585149"/>
            <a:chOff x="5152571" y="794657"/>
            <a:chExt cx="3019073" cy="2585149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101B15A9-948F-D458-C90B-4CFE5168ECC3}"/>
                </a:ext>
              </a:extLst>
            </p:cNvPr>
            <p:cNvSpPr/>
            <p:nvPr/>
          </p:nvSpPr>
          <p:spPr>
            <a:xfrm>
              <a:off x="5152571" y="794657"/>
              <a:ext cx="3019073" cy="258514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D8E7224E-D322-72A6-65B2-00F5B0A84029}"/>
                </a:ext>
              </a:extLst>
            </p:cNvPr>
            <p:cNvGrpSpPr/>
            <p:nvPr/>
          </p:nvGrpSpPr>
          <p:grpSpPr>
            <a:xfrm>
              <a:off x="6243466" y="1072816"/>
              <a:ext cx="854020" cy="854020"/>
              <a:chOff x="6243466" y="1072816"/>
              <a:chExt cx="854020" cy="854020"/>
            </a:xfrm>
          </p:grpSpPr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7516258C-5CFE-2CF5-A5AB-2422B3E71429}"/>
                  </a:ext>
                </a:extLst>
              </p:cNvPr>
              <p:cNvSpPr/>
              <p:nvPr/>
            </p:nvSpPr>
            <p:spPr>
              <a:xfrm>
                <a:off x="6243466" y="1072816"/>
                <a:ext cx="854020" cy="85402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38" name="Graphic 37" descr="Books on shelf outline">
                <a:extLst>
                  <a:ext uri="{FF2B5EF4-FFF2-40B4-BE49-F238E27FC236}">
                    <a16:creationId xmlns:a16="http://schemas.microsoft.com/office/drawing/2014/main" id="{10C1B778-68C7-DC14-F1D7-AA6F55D760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8"/>
                  </a:ext>
                </a:extLst>
              </a:blip>
              <a:stretch>
                <a:fillRect/>
              </a:stretch>
            </p:blipFill>
            <p:spPr>
              <a:xfrm>
                <a:off x="6322609" y="1151959"/>
                <a:ext cx="695734" cy="695734"/>
              </a:xfrm>
              <a:prstGeom prst="rect">
                <a:avLst/>
              </a:prstGeom>
            </p:spPr>
          </p:pic>
        </p:grp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8F4B6505-2DC6-39C6-00AF-1A79D74A8531}"/>
              </a:ext>
            </a:extLst>
          </p:cNvPr>
          <p:cNvSpPr txBox="1"/>
          <p:nvPr/>
        </p:nvSpPr>
        <p:spPr>
          <a:xfrm>
            <a:off x="928492" y="3525815"/>
            <a:ext cx="2305448" cy="828539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Audit top projects with highest PTW form counts for compliance and safety gaps</a:t>
            </a:r>
          </a:p>
        </p:txBody>
      </p:sp>
    </p:spTree>
    <p:extLst>
      <p:ext uri="{BB962C8B-B14F-4D97-AF65-F5344CB8AC3E}">
        <p14:creationId xmlns:p14="http://schemas.microsoft.com/office/powerpoint/2010/main" val="3101937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Placeholder 34" descr="A close-up of a building&#10;&#10;Description automatically generated">
            <a:extLst>
              <a:ext uri="{FF2B5EF4-FFF2-40B4-BE49-F238E27FC236}">
                <a16:creationId xmlns:a16="http://schemas.microsoft.com/office/drawing/2014/main" id="{4C7557FC-3E78-20E4-E7DF-1568E9FC5B3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alphaModFix amt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44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88825" cy="6858000"/>
          </a:xfrm>
        </p:spPr>
      </p:pic>
      <p:sp>
        <p:nvSpPr>
          <p:cNvPr id="38" name="Text Placeholder 3">
            <a:extLst>
              <a:ext uri="{FF2B5EF4-FFF2-40B4-BE49-F238E27FC236}">
                <a16:creationId xmlns:a16="http://schemas.microsoft.com/office/drawing/2014/main" id="{67F0E976-9AA5-4B90-0E9D-ACD93749CA22}"/>
              </a:ext>
            </a:extLst>
          </p:cNvPr>
          <p:cNvSpPr txBox="1">
            <a:spLocks/>
          </p:cNvSpPr>
          <p:nvPr/>
        </p:nvSpPr>
        <p:spPr>
          <a:xfrm>
            <a:off x="549796" y="836712"/>
            <a:ext cx="2833465" cy="1699846"/>
          </a:xfrm>
          <a:prstGeom prst="rect">
            <a:avLst/>
          </a:prstGeom>
        </p:spPr>
        <p:txBody>
          <a:bodyPr lIns="0" tIns="0" rIns="0" bIns="0" anchor="ctr"/>
          <a:lstStyle>
            <a:lvl1pPr marL="457120" indent="-457120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6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990427" indent="-380933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3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2pPr>
            <a:lvl3pPr marL="152373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3pPr>
            <a:lvl4pPr marL="213322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274272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335221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1707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200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0693" indent="-304747" algn="l" defTabSz="121898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IN" sz="6600" b="1" dirty="0">
                <a:solidFill>
                  <a:schemeClr val="bg1"/>
                </a:solidFill>
                <a:latin typeface="+mn-lt"/>
              </a:rPr>
              <a:t>Thank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IN" sz="6600" b="1" dirty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rPr>
              <a:t>You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31EC97A-455E-54E1-A28B-5AA85CF70AA6}"/>
              </a:ext>
            </a:extLst>
          </p:cNvPr>
          <p:cNvSpPr/>
          <p:nvPr/>
        </p:nvSpPr>
        <p:spPr>
          <a:xfrm>
            <a:off x="4595152" y="1132314"/>
            <a:ext cx="1119137" cy="1270227"/>
          </a:xfrm>
          <a:custGeom>
            <a:avLst/>
            <a:gdLst>
              <a:gd name="connsiteX0" fmla="*/ 0 w 1338375"/>
              <a:gd name="connsiteY0" fmla="*/ 1519065 h 1519064"/>
              <a:gd name="connsiteX1" fmla="*/ 0 w 1338375"/>
              <a:gd name="connsiteY1" fmla="*/ 795728 h 1519064"/>
              <a:gd name="connsiteX2" fmla="*/ 1338375 w 1338375"/>
              <a:gd name="connsiteY2" fmla="*/ 0 h 1519064"/>
              <a:gd name="connsiteX3" fmla="*/ 904412 w 1338375"/>
              <a:gd name="connsiteY3" fmla="*/ 1229691 h 1519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38375" h="1519064">
                <a:moveTo>
                  <a:pt x="0" y="1519065"/>
                </a:moveTo>
                <a:lnTo>
                  <a:pt x="0" y="795728"/>
                </a:lnTo>
                <a:lnTo>
                  <a:pt x="1338375" y="0"/>
                </a:lnTo>
                <a:lnTo>
                  <a:pt x="904412" y="1229691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1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1771110D-6F4D-A020-AFDC-5CB548C2826D}"/>
              </a:ext>
            </a:extLst>
          </p:cNvPr>
          <p:cNvSpPr/>
          <p:nvPr/>
        </p:nvSpPr>
        <p:spPr>
          <a:xfrm>
            <a:off x="3718149" y="1"/>
            <a:ext cx="8470676" cy="6858000"/>
          </a:xfrm>
          <a:custGeom>
            <a:avLst/>
            <a:gdLst>
              <a:gd name="connsiteX0" fmla="*/ 8470676 w 8470676"/>
              <a:gd name="connsiteY0" fmla="*/ 0 h 6858000"/>
              <a:gd name="connsiteX1" fmla="*/ 8470676 w 8470676"/>
              <a:gd name="connsiteY1" fmla="*/ 6858000 h 6858000"/>
              <a:gd name="connsiteX2" fmla="*/ 0 w 8470676"/>
              <a:gd name="connsiteY2" fmla="*/ 6858000 h 6858000"/>
              <a:gd name="connsiteX3" fmla="*/ 0 w 8470676"/>
              <a:gd name="connsiteY3" fmla="*/ 2629703 h 6858000"/>
              <a:gd name="connsiteX4" fmla="*/ 4468742 w 847067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70676" h="6858000">
                <a:moveTo>
                  <a:pt x="8470676" y="0"/>
                </a:moveTo>
                <a:lnTo>
                  <a:pt x="8470676" y="6858000"/>
                </a:lnTo>
                <a:lnTo>
                  <a:pt x="0" y="6858000"/>
                </a:lnTo>
                <a:lnTo>
                  <a:pt x="0" y="2629703"/>
                </a:lnTo>
                <a:lnTo>
                  <a:pt x="446874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7CB8EC1-4F0F-0797-CF54-781D49357364}"/>
              </a:ext>
            </a:extLst>
          </p:cNvPr>
          <p:cNvSpPr/>
          <p:nvPr/>
        </p:nvSpPr>
        <p:spPr>
          <a:xfrm>
            <a:off x="4595152" y="1132314"/>
            <a:ext cx="1119137" cy="1270227"/>
          </a:xfrm>
          <a:custGeom>
            <a:avLst/>
            <a:gdLst>
              <a:gd name="connsiteX0" fmla="*/ 0 w 1338375"/>
              <a:gd name="connsiteY0" fmla="*/ 795728 h 1519064"/>
              <a:gd name="connsiteX1" fmla="*/ 1338375 w 1338375"/>
              <a:gd name="connsiteY1" fmla="*/ 0 h 1519064"/>
              <a:gd name="connsiteX2" fmla="*/ 1338375 w 1338375"/>
              <a:gd name="connsiteY2" fmla="*/ 1519065 h 1519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38375" h="1519064">
                <a:moveTo>
                  <a:pt x="0" y="795728"/>
                </a:moveTo>
                <a:lnTo>
                  <a:pt x="1338375" y="0"/>
                </a:lnTo>
                <a:lnTo>
                  <a:pt x="1338375" y="1519065"/>
                </a:lnTo>
                <a:close/>
              </a:path>
            </a:pathLst>
          </a:custGeom>
          <a:solidFill>
            <a:schemeClr val="accent5"/>
          </a:solidFill>
          <a:ln w="1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A98B096-224F-00F8-8073-92EE2F095144}"/>
              </a:ext>
            </a:extLst>
          </p:cNvPr>
          <p:cNvSpPr/>
          <p:nvPr/>
        </p:nvSpPr>
        <p:spPr>
          <a:xfrm>
            <a:off x="5878388" y="260648"/>
            <a:ext cx="820829" cy="946738"/>
          </a:xfrm>
          <a:custGeom>
            <a:avLst/>
            <a:gdLst>
              <a:gd name="connsiteX0" fmla="*/ 981630 w 981629"/>
              <a:gd name="connsiteY0" fmla="*/ 564075 h 1132203"/>
              <a:gd name="connsiteX1" fmla="*/ 491877 w 981629"/>
              <a:gd name="connsiteY1" fmla="*/ 848236 h 1132203"/>
              <a:gd name="connsiteX2" fmla="*/ 2316 w 981629"/>
              <a:gd name="connsiteY2" fmla="*/ 1132204 h 1132203"/>
              <a:gd name="connsiteX3" fmla="*/ 1158 w 981629"/>
              <a:gd name="connsiteY3" fmla="*/ 566006 h 1132203"/>
              <a:gd name="connsiteX4" fmla="*/ 0 w 981629"/>
              <a:gd name="connsiteY4" fmla="*/ 0 h 1132203"/>
              <a:gd name="connsiteX5" fmla="*/ 490719 w 981629"/>
              <a:gd name="connsiteY5" fmla="*/ 282038 h 1132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1629" h="1132203">
                <a:moveTo>
                  <a:pt x="981630" y="564075"/>
                </a:moveTo>
                <a:lnTo>
                  <a:pt x="491877" y="848236"/>
                </a:lnTo>
                <a:lnTo>
                  <a:pt x="2316" y="1132204"/>
                </a:lnTo>
                <a:lnTo>
                  <a:pt x="1158" y="566006"/>
                </a:lnTo>
                <a:lnTo>
                  <a:pt x="0" y="0"/>
                </a:lnTo>
                <a:lnTo>
                  <a:pt x="490719" y="282038"/>
                </a:lnTo>
                <a:close/>
              </a:path>
            </a:pathLst>
          </a:custGeom>
          <a:solidFill>
            <a:schemeClr val="accent5"/>
          </a:solidFill>
          <a:ln w="1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91BAFB83-C6F1-844A-898F-4A26C875AB58}"/>
              </a:ext>
            </a:extLst>
          </p:cNvPr>
          <p:cNvSpPr/>
          <p:nvPr/>
        </p:nvSpPr>
        <p:spPr>
          <a:xfrm>
            <a:off x="6094412" y="1052736"/>
            <a:ext cx="595223" cy="686556"/>
          </a:xfrm>
          <a:custGeom>
            <a:avLst/>
            <a:gdLst>
              <a:gd name="connsiteX0" fmla="*/ 0 w 479327"/>
              <a:gd name="connsiteY0" fmla="*/ 277404 h 552878"/>
              <a:gd name="connsiteX1" fmla="*/ 239181 w 479327"/>
              <a:gd name="connsiteY1" fmla="*/ 138606 h 552878"/>
              <a:gd name="connsiteX2" fmla="*/ 478170 w 479327"/>
              <a:gd name="connsiteY2" fmla="*/ 0 h 552878"/>
              <a:gd name="connsiteX3" fmla="*/ 478749 w 479327"/>
              <a:gd name="connsiteY3" fmla="*/ 276439 h 552878"/>
              <a:gd name="connsiteX4" fmla="*/ 479328 w 479327"/>
              <a:gd name="connsiteY4" fmla="*/ 552878 h 552878"/>
              <a:gd name="connsiteX5" fmla="*/ 239761 w 479327"/>
              <a:gd name="connsiteY5" fmla="*/ 415045 h 552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327" h="552878">
                <a:moveTo>
                  <a:pt x="0" y="277404"/>
                </a:moveTo>
                <a:lnTo>
                  <a:pt x="239181" y="138606"/>
                </a:lnTo>
                <a:lnTo>
                  <a:pt x="478170" y="0"/>
                </a:lnTo>
                <a:lnTo>
                  <a:pt x="478749" y="276439"/>
                </a:lnTo>
                <a:lnTo>
                  <a:pt x="479328" y="552878"/>
                </a:lnTo>
                <a:lnTo>
                  <a:pt x="239761" y="415045"/>
                </a:lnTo>
                <a:close/>
              </a:path>
            </a:pathLst>
          </a:custGeom>
          <a:solidFill>
            <a:schemeClr val="accent5"/>
          </a:solidFill>
          <a:ln w="1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66DC089-CA46-91D5-9EC3-7BA0DEB659A2}"/>
              </a:ext>
            </a:extLst>
          </p:cNvPr>
          <p:cNvSpPr/>
          <p:nvPr/>
        </p:nvSpPr>
        <p:spPr>
          <a:xfrm>
            <a:off x="6022404" y="1772816"/>
            <a:ext cx="400810" cy="462150"/>
          </a:xfrm>
          <a:custGeom>
            <a:avLst/>
            <a:gdLst>
              <a:gd name="connsiteX0" fmla="*/ 0 w 479328"/>
              <a:gd name="connsiteY0" fmla="*/ 277404 h 552685"/>
              <a:gd name="connsiteX1" fmla="*/ 239181 w 479328"/>
              <a:gd name="connsiteY1" fmla="*/ 138606 h 552685"/>
              <a:gd name="connsiteX2" fmla="*/ 478170 w 479328"/>
              <a:gd name="connsiteY2" fmla="*/ 0 h 552685"/>
              <a:gd name="connsiteX3" fmla="*/ 478749 w 479328"/>
              <a:gd name="connsiteY3" fmla="*/ 276439 h 552685"/>
              <a:gd name="connsiteX4" fmla="*/ 479328 w 479328"/>
              <a:gd name="connsiteY4" fmla="*/ 552685 h 552685"/>
              <a:gd name="connsiteX5" fmla="*/ 239568 w 479328"/>
              <a:gd name="connsiteY5" fmla="*/ 415045 h 552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9328" h="552685">
                <a:moveTo>
                  <a:pt x="0" y="277404"/>
                </a:moveTo>
                <a:lnTo>
                  <a:pt x="239181" y="138606"/>
                </a:lnTo>
                <a:lnTo>
                  <a:pt x="478170" y="0"/>
                </a:lnTo>
                <a:lnTo>
                  <a:pt x="478749" y="276439"/>
                </a:lnTo>
                <a:lnTo>
                  <a:pt x="479328" y="552685"/>
                </a:lnTo>
                <a:lnTo>
                  <a:pt x="239568" y="415045"/>
                </a:lnTo>
                <a:close/>
              </a:path>
            </a:pathLst>
          </a:custGeom>
          <a:solidFill>
            <a:schemeClr val="accent5"/>
          </a:solidFill>
          <a:ln w="192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FB6B2BB-0927-5CFC-E86A-5F6A2CB79698}"/>
              </a:ext>
            </a:extLst>
          </p:cNvPr>
          <p:cNvSpPr/>
          <p:nvPr/>
        </p:nvSpPr>
        <p:spPr>
          <a:xfrm rot="17789983">
            <a:off x="-500120" y="5688877"/>
            <a:ext cx="1443597" cy="1443597"/>
          </a:xfrm>
          <a:prstGeom prst="ellipse">
            <a:avLst/>
          </a:prstGeom>
          <a:noFill/>
          <a:ln w="50800"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F2A4066-9D10-829D-BFAA-7834720B22D8}"/>
              </a:ext>
            </a:extLst>
          </p:cNvPr>
          <p:cNvSpPr/>
          <p:nvPr/>
        </p:nvSpPr>
        <p:spPr>
          <a:xfrm rot="17789983">
            <a:off x="663593" y="5740724"/>
            <a:ext cx="667170" cy="667170"/>
          </a:xfrm>
          <a:prstGeom prst="ellipse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888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6" grpId="0" animBg="1"/>
      <p:bldP spid="31" grpId="0" animBg="1"/>
      <p:bldP spid="17" grpId="0" animBg="1"/>
      <p:bldP spid="18" grpId="0" animBg="1"/>
      <p:bldP spid="19" grpId="0" animBg="1"/>
      <p:bldP spid="20" grpId="0" animBg="1"/>
      <p:bldP spid="2" grpId="0" animBg="1"/>
      <p:bldP spid="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Custom 997">
      <a:dk1>
        <a:sysClr val="windowText" lastClr="000000"/>
      </a:dk1>
      <a:lt1>
        <a:sysClr val="window" lastClr="FFFFFF"/>
      </a:lt1>
      <a:dk2>
        <a:srgbClr val="153153"/>
      </a:dk2>
      <a:lt2>
        <a:srgbClr val="EEECE1"/>
      </a:lt2>
      <a:accent1>
        <a:srgbClr val="224867"/>
      </a:accent1>
      <a:accent2>
        <a:srgbClr val="83C5BE"/>
      </a:accent2>
      <a:accent3>
        <a:srgbClr val="EDF6F9"/>
      </a:accent3>
      <a:accent4>
        <a:srgbClr val="F4DCB1"/>
      </a:accent4>
      <a:accent5>
        <a:srgbClr val="FDBA13"/>
      </a:accent5>
      <a:accent6>
        <a:srgbClr val="A5A5A5"/>
      </a:accent6>
      <a:hlink>
        <a:srgbClr val="0000FF"/>
      </a:hlink>
      <a:folHlink>
        <a:srgbClr val="800080"/>
      </a:folHlink>
    </a:clrScheme>
    <a:fontScheme name="slidemodel">
      <a:majorFont>
        <a:latin typeface="Calibr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titus xmlns="http://schemas.titus.com/TitusProperties/">
  <TitusGUID xmlns="">f0ce65b7-5d4d-435e-a9e8-edc5f40ec499</TitusGUID>
  <TitusMetadata xmlns="">eyJucyI6Imh0dHA6XC9cL3d3dy50aXR1cy5jb21cL25zXC9NYXJpb1RyaWFsIChQcm9mZXNzaW9uYWwgU2VydmljZXMgQVBBQykiLCJwcm9wcyI6W3sibiI6Ik5UVUNDbGFzc2lmaWNhdGlvbiIsInZhbHMiOlt7InZhbHVlIjoiUmVzdHJpY3RlZCJ9XX1dfQ==</TitusMetadata>
</titus>
</file>

<file path=customXml/itemProps1.xml><?xml version="1.0" encoding="utf-8"?>
<ds:datastoreItem xmlns:ds="http://schemas.openxmlformats.org/officeDocument/2006/customXml" ds:itemID="{05A396EC-64DD-45ED-8018-1272732A2F36}">
  <ds:schemaRefs>
    <ds:schemaRef ds:uri="http://schemas.titus.com/TitusPropertie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6978</TotalTime>
  <Words>401</Words>
  <Application>Microsoft Office PowerPoint</Application>
  <PresentationFormat>Custom</PresentationFormat>
  <Paragraphs>93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Aptos Narrow</vt:lpstr>
      <vt:lpstr>Arial</vt:lpstr>
      <vt:lpstr>Arial Black</vt:lpstr>
      <vt:lpstr>Calibri</vt:lpstr>
      <vt:lpstr>Open Sans</vt:lpstr>
      <vt:lpstr>Segoe UI</vt:lpstr>
      <vt:lpstr>Segoe UI Black</vt:lpstr>
      <vt:lpstr>Office Theme</vt:lpstr>
      <vt:lpstr>Novade Assignment</vt:lpstr>
      <vt:lpstr>PowerPoint Presentation</vt:lpstr>
      <vt:lpstr>Methodology </vt:lpstr>
      <vt:lpstr>Operational Behavior Through Forms  </vt:lpstr>
      <vt:lpstr>High risk projects drive most PTW form activity</vt:lpstr>
      <vt:lpstr>Different Priorities by Area  Zones Use PTW, Tracks Use Quality</vt:lpstr>
      <vt:lpstr>Next Actions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Julian</dc:creator>
  <cp:keywords>NTUCClassification=Restricted</cp:keywords>
  <cp:lastModifiedBy>Mai Ngo</cp:lastModifiedBy>
  <cp:revision>143</cp:revision>
  <dcterms:created xsi:type="dcterms:W3CDTF">2013-09-12T13:05:01Z</dcterms:created>
  <dcterms:modified xsi:type="dcterms:W3CDTF">2025-04-20T14:07:44Z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f0ce65b7-5d4d-435e-a9e8-edc5f40ec499</vt:lpwstr>
  </property>
  <property fmtid="{D5CDD505-2E9C-101B-9397-08002B2CF9AE}" pid="3" name="NTUC_Document_Downgrade">
    <vt:lpwstr>False</vt:lpwstr>
  </property>
  <property fmtid="{D5CDD505-2E9C-101B-9397-08002B2CF9AE}" pid="4" name="NTUCClassification">
    <vt:lpwstr>Restricted</vt:lpwstr>
  </property>
</Properties>
</file>

<file path=docProps/thumbnail.jpeg>
</file>